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8" r:id="rId4"/>
    <p:sldId id="276" r:id="rId5"/>
    <p:sldId id="277" r:id="rId6"/>
    <p:sldId id="278" r:id="rId7"/>
    <p:sldId id="279" r:id="rId8"/>
    <p:sldId id="280" r:id="rId9"/>
    <p:sldId id="281" r:id="rId10"/>
    <p:sldId id="285" r:id="rId11"/>
    <p:sldId id="286" r:id="rId12"/>
    <p:sldId id="287" r:id="rId13"/>
    <p:sldId id="288" r:id="rId14"/>
    <p:sldId id="289" r:id="rId15"/>
    <p:sldId id="290" r:id="rId16"/>
    <p:sldId id="294" r:id="rId17"/>
    <p:sldId id="297" r:id="rId18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5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37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666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0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269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003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46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568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295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84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16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54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77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63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80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613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01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05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42393" y="1759126"/>
            <a:ext cx="2235834" cy="4478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1415" y="375544"/>
            <a:ext cx="772795" cy="777240"/>
          </a:xfrm>
          <a:custGeom>
            <a:avLst/>
            <a:gdLst/>
            <a:ahLst/>
            <a:cxnLst/>
            <a:rect l="l" t="t" r="r" b="b"/>
            <a:pathLst>
              <a:path w="772794" h="777240">
                <a:moveTo>
                  <a:pt x="343924" y="0"/>
                </a:moveTo>
                <a:lnTo>
                  <a:pt x="158672" y="66415"/>
                </a:lnTo>
                <a:lnTo>
                  <a:pt x="22265" y="237561"/>
                </a:lnTo>
                <a:lnTo>
                  <a:pt x="0" y="469331"/>
                </a:lnTo>
                <a:lnTo>
                  <a:pt x="105549" y="654161"/>
                </a:lnTo>
                <a:lnTo>
                  <a:pt x="234065" y="758159"/>
                </a:lnTo>
                <a:lnTo>
                  <a:pt x="481772" y="776935"/>
                </a:lnTo>
                <a:lnTo>
                  <a:pt x="677774" y="653460"/>
                </a:lnTo>
                <a:lnTo>
                  <a:pt x="772561" y="411571"/>
                </a:lnTo>
                <a:lnTo>
                  <a:pt x="746711" y="316260"/>
                </a:lnTo>
                <a:lnTo>
                  <a:pt x="706505" y="178338"/>
                </a:lnTo>
                <a:lnTo>
                  <a:pt x="525566" y="19507"/>
                </a:lnTo>
                <a:lnTo>
                  <a:pt x="343924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5339" y="375544"/>
            <a:ext cx="236220" cy="85725"/>
          </a:xfrm>
          <a:custGeom>
            <a:avLst/>
            <a:gdLst/>
            <a:ahLst/>
            <a:cxnLst/>
            <a:rect l="l" t="t" r="r" b="b"/>
            <a:pathLst>
              <a:path w="236219" h="85725">
                <a:moveTo>
                  <a:pt x="0" y="0"/>
                </a:moveTo>
                <a:lnTo>
                  <a:pt x="236207" y="85191"/>
                </a:lnTo>
                <a:lnTo>
                  <a:pt x="181642" y="19507"/>
                </a:lnTo>
                <a:lnTo>
                  <a:pt x="0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5339" y="375544"/>
            <a:ext cx="236220" cy="85725"/>
          </a:xfrm>
          <a:custGeom>
            <a:avLst/>
            <a:gdLst/>
            <a:ahLst/>
            <a:cxnLst/>
            <a:rect l="l" t="t" r="r" b="b"/>
            <a:pathLst>
              <a:path w="236219" h="85725">
                <a:moveTo>
                  <a:pt x="0" y="0"/>
                </a:moveTo>
                <a:lnTo>
                  <a:pt x="236207" y="85191"/>
                </a:lnTo>
                <a:lnTo>
                  <a:pt x="191647" y="32172"/>
                </a:lnTo>
                <a:lnTo>
                  <a:pt x="181148" y="24494"/>
                </a:lnTo>
                <a:lnTo>
                  <a:pt x="169260" y="19216"/>
                </a:lnTo>
                <a:lnTo>
                  <a:pt x="156517" y="16611"/>
                </a:lnTo>
                <a:lnTo>
                  <a:pt x="0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66450" y="384200"/>
            <a:ext cx="767080" cy="766445"/>
          </a:xfrm>
          <a:custGeom>
            <a:avLst/>
            <a:gdLst/>
            <a:ahLst/>
            <a:cxnLst/>
            <a:rect l="l" t="t" r="r" b="b"/>
            <a:pathLst>
              <a:path w="767080" h="766444">
                <a:moveTo>
                  <a:pt x="313038" y="0"/>
                </a:moveTo>
                <a:lnTo>
                  <a:pt x="132100" y="78699"/>
                </a:lnTo>
                <a:lnTo>
                  <a:pt x="7181" y="258500"/>
                </a:lnTo>
                <a:lnTo>
                  <a:pt x="0" y="490270"/>
                </a:lnTo>
                <a:lnTo>
                  <a:pt x="117027" y="668609"/>
                </a:lnTo>
                <a:lnTo>
                  <a:pt x="252008" y="763219"/>
                </a:lnTo>
                <a:lnTo>
                  <a:pt x="501146" y="766084"/>
                </a:lnTo>
                <a:lnTo>
                  <a:pt x="688540" y="630356"/>
                </a:lnTo>
                <a:lnTo>
                  <a:pt x="766797" y="381975"/>
                </a:lnTo>
                <a:lnTo>
                  <a:pt x="735211" y="288828"/>
                </a:lnTo>
                <a:lnTo>
                  <a:pt x="686385" y="153802"/>
                </a:lnTo>
                <a:lnTo>
                  <a:pt x="494681" y="7223"/>
                </a:lnTo>
                <a:lnTo>
                  <a:pt x="313038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79489" y="384200"/>
            <a:ext cx="240665" cy="69850"/>
          </a:xfrm>
          <a:custGeom>
            <a:avLst/>
            <a:gdLst/>
            <a:ahLst/>
            <a:cxnLst/>
            <a:rect l="l" t="t" r="r" b="b"/>
            <a:pathLst>
              <a:path w="240665" h="69850">
                <a:moveTo>
                  <a:pt x="0" y="0"/>
                </a:moveTo>
                <a:lnTo>
                  <a:pt x="240517" y="69341"/>
                </a:lnTo>
                <a:lnTo>
                  <a:pt x="181642" y="7254"/>
                </a:lnTo>
                <a:lnTo>
                  <a:pt x="0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79489" y="384200"/>
            <a:ext cx="241300" cy="69850"/>
          </a:xfrm>
          <a:custGeom>
            <a:avLst/>
            <a:gdLst/>
            <a:ahLst/>
            <a:cxnLst/>
            <a:rect l="l" t="t" r="r" b="b"/>
            <a:pathLst>
              <a:path w="241300" h="69850">
                <a:moveTo>
                  <a:pt x="0" y="0"/>
                </a:moveTo>
                <a:lnTo>
                  <a:pt x="241233" y="69341"/>
                </a:lnTo>
                <a:lnTo>
                  <a:pt x="193176" y="19955"/>
                </a:lnTo>
                <a:lnTo>
                  <a:pt x="182300" y="12952"/>
                </a:lnTo>
                <a:lnTo>
                  <a:pt x="170166" y="8448"/>
                </a:lnTo>
                <a:lnTo>
                  <a:pt x="157234" y="6522"/>
                </a:lnTo>
                <a:lnTo>
                  <a:pt x="0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49008" y="733684"/>
            <a:ext cx="215265" cy="240029"/>
          </a:xfrm>
          <a:custGeom>
            <a:avLst/>
            <a:gdLst/>
            <a:ahLst/>
            <a:cxnLst/>
            <a:rect l="l" t="t" r="r" b="b"/>
            <a:pathLst>
              <a:path w="215265" h="240030">
                <a:moveTo>
                  <a:pt x="200323" y="0"/>
                </a:moveTo>
                <a:lnTo>
                  <a:pt x="0" y="79430"/>
                </a:lnTo>
                <a:lnTo>
                  <a:pt x="214682" y="239725"/>
                </a:lnTo>
                <a:lnTo>
                  <a:pt x="200323" y="0"/>
                </a:lnTo>
                <a:close/>
              </a:path>
            </a:pathLst>
          </a:custGeom>
          <a:solidFill>
            <a:srgbClr val="42AB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76932" y="808786"/>
            <a:ext cx="177800" cy="246379"/>
          </a:xfrm>
          <a:custGeom>
            <a:avLst/>
            <a:gdLst/>
            <a:ahLst/>
            <a:cxnLst/>
            <a:rect l="l" t="t" r="r" b="b"/>
            <a:pathLst>
              <a:path w="177800" h="246380">
                <a:moveTo>
                  <a:pt x="0" y="0"/>
                </a:moveTo>
                <a:lnTo>
                  <a:pt x="28718" y="246186"/>
                </a:lnTo>
                <a:lnTo>
                  <a:pt x="177341" y="71475"/>
                </a:lnTo>
                <a:lnTo>
                  <a:pt x="0" y="0"/>
                </a:lnTo>
                <a:close/>
              </a:path>
            </a:pathLst>
          </a:custGeom>
          <a:solidFill>
            <a:srgbClr val="377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49008" y="813115"/>
            <a:ext cx="212725" cy="248920"/>
          </a:xfrm>
          <a:custGeom>
            <a:avLst/>
            <a:gdLst/>
            <a:ahLst/>
            <a:cxnLst/>
            <a:rect l="l" t="t" r="r" b="b"/>
            <a:pathLst>
              <a:path w="212725" h="248919">
                <a:moveTo>
                  <a:pt x="0" y="0"/>
                </a:moveTo>
                <a:lnTo>
                  <a:pt x="25850" y="248381"/>
                </a:lnTo>
                <a:lnTo>
                  <a:pt x="212527" y="157398"/>
                </a:lnTo>
                <a:lnTo>
                  <a:pt x="0" y="0"/>
                </a:lnTo>
                <a:close/>
              </a:path>
            </a:pathLst>
          </a:custGeom>
          <a:solidFill>
            <a:srgbClr val="309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91693" y="1016020"/>
            <a:ext cx="372745" cy="145415"/>
          </a:xfrm>
          <a:custGeom>
            <a:avLst/>
            <a:gdLst/>
            <a:ahLst/>
            <a:cxnLst/>
            <a:rect l="l" t="t" r="r" b="b"/>
            <a:pathLst>
              <a:path w="372744" h="145415">
                <a:moveTo>
                  <a:pt x="372630" y="0"/>
                </a:moveTo>
                <a:lnTo>
                  <a:pt x="213241" y="38252"/>
                </a:lnTo>
                <a:lnTo>
                  <a:pt x="0" y="127802"/>
                </a:lnTo>
                <a:lnTo>
                  <a:pt x="173748" y="145115"/>
                </a:lnTo>
                <a:lnTo>
                  <a:pt x="372630" y="0"/>
                </a:lnTo>
                <a:close/>
              </a:path>
            </a:pathLst>
          </a:custGeom>
          <a:solidFill>
            <a:srgbClr val="235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61536" y="809518"/>
            <a:ext cx="245110" cy="245745"/>
          </a:xfrm>
          <a:custGeom>
            <a:avLst/>
            <a:gdLst/>
            <a:ahLst/>
            <a:cxnLst/>
            <a:rect l="l" t="t" r="r" b="b"/>
            <a:pathLst>
              <a:path w="245109" h="245744">
                <a:moveTo>
                  <a:pt x="217550" y="0"/>
                </a:moveTo>
                <a:lnTo>
                  <a:pt x="0" y="160995"/>
                </a:lnTo>
                <a:lnTo>
                  <a:pt x="244827" y="245485"/>
                </a:lnTo>
                <a:lnTo>
                  <a:pt x="217550" y="0"/>
                </a:lnTo>
                <a:close/>
              </a:path>
            </a:pathLst>
          </a:custGeom>
          <a:solidFill>
            <a:srgbClr val="2D8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49332" y="556778"/>
            <a:ext cx="229870" cy="252729"/>
          </a:xfrm>
          <a:custGeom>
            <a:avLst/>
            <a:gdLst/>
            <a:ahLst/>
            <a:cxnLst/>
            <a:rect l="l" t="t" r="r" b="b"/>
            <a:pathLst>
              <a:path w="229869" h="252729">
                <a:moveTo>
                  <a:pt x="160102" y="0"/>
                </a:moveTo>
                <a:lnTo>
                  <a:pt x="0" y="176905"/>
                </a:lnTo>
                <a:lnTo>
                  <a:pt x="229755" y="252740"/>
                </a:lnTo>
                <a:lnTo>
                  <a:pt x="160102" y="0"/>
                </a:lnTo>
                <a:close/>
              </a:path>
            </a:pathLst>
          </a:custGeom>
          <a:solidFill>
            <a:srgbClr val="42AB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30865" y="556808"/>
            <a:ext cx="278765" cy="177165"/>
          </a:xfrm>
          <a:custGeom>
            <a:avLst/>
            <a:gdLst/>
            <a:ahLst/>
            <a:cxnLst/>
            <a:rect l="l" t="t" r="r" b="b"/>
            <a:pathLst>
              <a:path w="278765" h="177165">
                <a:moveTo>
                  <a:pt x="278568" y="0"/>
                </a:moveTo>
                <a:lnTo>
                  <a:pt x="0" y="3596"/>
                </a:lnTo>
                <a:lnTo>
                  <a:pt x="118466" y="176875"/>
                </a:lnTo>
                <a:lnTo>
                  <a:pt x="278568" y="0"/>
                </a:lnTo>
                <a:close/>
              </a:path>
            </a:pathLst>
          </a:custGeom>
          <a:solidFill>
            <a:srgbClr val="65B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55676" y="643432"/>
            <a:ext cx="94615" cy="236854"/>
          </a:xfrm>
          <a:custGeom>
            <a:avLst/>
            <a:gdLst/>
            <a:ahLst/>
            <a:cxnLst/>
            <a:rect l="l" t="t" r="r" b="b"/>
            <a:pathLst>
              <a:path w="94615" h="236855">
                <a:moveTo>
                  <a:pt x="7178" y="0"/>
                </a:moveTo>
                <a:lnTo>
                  <a:pt x="0" y="236829"/>
                </a:lnTo>
                <a:lnTo>
                  <a:pt x="94058" y="169682"/>
                </a:lnTo>
                <a:lnTo>
                  <a:pt x="7178" y="0"/>
                </a:lnTo>
                <a:close/>
              </a:path>
            </a:pathLst>
          </a:custGeom>
          <a:solidFill>
            <a:srgbClr val="58A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62854" y="559673"/>
            <a:ext cx="168275" cy="254635"/>
          </a:xfrm>
          <a:custGeom>
            <a:avLst/>
            <a:gdLst/>
            <a:ahLst/>
            <a:cxnLst/>
            <a:rect l="l" t="t" r="r" b="b"/>
            <a:pathLst>
              <a:path w="168275" h="254634">
                <a:moveTo>
                  <a:pt x="168011" y="0"/>
                </a:moveTo>
                <a:lnTo>
                  <a:pt x="0" y="83759"/>
                </a:lnTo>
                <a:lnTo>
                  <a:pt x="86154" y="254172"/>
                </a:lnTo>
                <a:lnTo>
                  <a:pt x="168011" y="0"/>
                </a:lnTo>
                <a:close/>
              </a:path>
            </a:pathLst>
          </a:custGeom>
          <a:solidFill>
            <a:srgbClr val="66C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62854" y="460034"/>
            <a:ext cx="168275" cy="184150"/>
          </a:xfrm>
          <a:custGeom>
            <a:avLst/>
            <a:gdLst/>
            <a:ahLst/>
            <a:cxnLst/>
            <a:rect l="l" t="t" r="r" b="b"/>
            <a:pathLst>
              <a:path w="168275" h="184150">
                <a:moveTo>
                  <a:pt x="127089" y="0"/>
                </a:moveTo>
                <a:lnTo>
                  <a:pt x="0" y="184129"/>
                </a:lnTo>
                <a:lnTo>
                  <a:pt x="168011" y="99639"/>
                </a:lnTo>
                <a:lnTo>
                  <a:pt x="127089" y="0"/>
                </a:lnTo>
                <a:close/>
              </a:path>
            </a:pathLst>
          </a:custGeom>
          <a:solidFill>
            <a:srgbClr val="84C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49008" y="560405"/>
            <a:ext cx="201295" cy="252729"/>
          </a:xfrm>
          <a:custGeom>
            <a:avLst/>
            <a:gdLst/>
            <a:ahLst/>
            <a:cxnLst/>
            <a:rect l="l" t="t" r="r" b="b"/>
            <a:pathLst>
              <a:path w="201295" h="252730">
                <a:moveTo>
                  <a:pt x="81857" y="0"/>
                </a:moveTo>
                <a:lnTo>
                  <a:pt x="0" y="252709"/>
                </a:lnTo>
                <a:lnTo>
                  <a:pt x="201036" y="173278"/>
                </a:lnTo>
                <a:lnTo>
                  <a:pt x="81857" y="0"/>
                </a:lnTo>
                <a:close/>
              </a:path>
            </a:pathLst>
          </a:custGeom>
          <a:solidFill>
            <a:srgbClr val="3EA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55676" y="813115"/>
            <a:ext cx="119380" cy="248920"/>
          </a:xfrm>
          <a:custGeom>
            <a:avLst/>
            <a:gdLst/>
            <a:ahLst/>
            <a:cxnLst/>
            <a:rect l="l" t="t" r="r" b="b"/>
            <a:pathLst>
              <a:path w="119379" h="248919">
                <a:moveTo>
                  <a:pt x="94058" y="0"/>
                </a:moveTo>
                <a:lnTo>
                  <a:pt x="0" y="67147"/>
                </a:lnTo>
                <a:lnTo>
                  <a:pt x="119182" y="248381"/>
                </a:lnTo>
                <a:lnTo>
                  <a:pt x="94058" y="0"/>
                </a:lnTo>
                <a:close/>
              </a:path>
            </a:pathLst>
          </a:custGeom>
          <a:solidFill>
            <a:srgbClr val="237E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30865" y="380603"/>
            <a:ext cx="280035" cy="180340"/>
          </a:xfrm>
          <a:custGeom>
            <a:avLst/>
            <a:gdLst/>
            <a:ahLst/>
            <a:cxnLst/>
            <a:rect l="l" t="t" r="r" b="b"/>
            <a:pathLst>
              <a:path w="280034" h="180340">
                <a:moveTo>
                  <a:pt x="143588" y="0"/>
                </a:moveTo>
                <a:lnTo>
                  <a:pt x="0" y="179801"/>
                </a:lnTo>
                <a:lnTo>
                  <a:pt x="280010" y="176204"/>
                </a:lnTo>
                <a:lnTo>
                  <a:pt x="143588" y="0"/>
                </a:lnTo>
                <a:close/>
              </a:path>
            </a:pathLst>
          </a:custGeom>
          <a:solidFill>
            <a:srgbClr val="7C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89943" y="380603"/>
            <a:ext cx="184785" cy="180340"/>
          </a:xfrm>
          <a:custGeom>
            <a:avLst/>
            <a:gdLst/>
            <a:ahLst/>
            <a:cxnLst/>
            <a:rect l="l" t="t" r="r" b="b"/>
            <a:pathLst>
              <a:path w="184784" h="180340">
                <a:moveTo>
                  <a:pt x="184510" y="0"/>
                </a:moveTo>
                <a:lnTo>
                  <a:pt x="0" y="80162"/>
                </a:lnTo>
                <a:lnTo>
                  <a:pt x="40922" y="179801"/>
                </a:lnTo>
                <a:lnTo>
                  <a:pt x="184510" y="0"/>
                </a:lnTo>
                <a:close/>
              </a:path>
            </a:pathLst>
          </a:custGeom>
          <a:solidFill>
            <a:srgbClr val="66C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49332" y="733684"/>
            <a:ext cx="229870" cy="236854"/>
          </a:xfrm>
          <a:custGeom>
            <a:avLst/>
            <a:gdLst/>
            <a:ahLst/>
            <a:cxnLst/>
            <a:rect l="l" t="t" r="r" b="b"/>
            <a:pathLst>
              <a:path w="229869" h="236855">
                <a:moveTo>
                  <a:pt x="0" y="0"/>
                </a:moveTo>
                <a:lnTo>
                  <a:pt x="12204" y="236829"/>
                </a:lnTo>
                <a:lnTo>
                  <a:pt x="229755" y="75834"/>
                </a:lnTo>
                <a:lnTo>
                  <a:pt x="0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61536" y="970513"/>
            <a:ext cx="244475" cy="173355"/>
          </a:xfrm>
          <a:custGeom>
            <a:avLst/>
            <a:gdLst/>
            <a:ahLst/>
            <a:cxnLst/>
            <a:rect l="l" t="t" r="r" b="b"/>
            <a:pathLst>
              <a:path w="244475" h="173355">
                <a:moveTo>
                  <a:pt x="0" y="0"/>
                </a:moveTo>
                <a:lnTo>
                  <a:pt x="30156" y="173309"/>
                </a:lnTo>
                <a:lnTo>
                  <a:pt x="244114" y="84490"/>
                </a:lnTo>
                <a:lnTo>
                  <a:pt x="0" y="0"/>
                </a:lnTo>
                <a:close/>
              </a:path>
            </a:pathLst>
          </a:custGeom>
          <a:solidFill>
            <a:srgbClr val="4273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74858" y="1061496"/>
            <a:ext cx="391160" cy="99695"/>
          </a:xfrm>
          <a:custGeom>
            <a:avLst/>
            <a:gdLst/>
            <a:ahLst/>
            <a:cxnLst/>
            <a:rect l="l" t="t" r="r" b="b"/>
            <a:pathLst>
              <a:path w="391159" h="99694">
                <a:moveTo>
                  <a:pt x="0" y="0"/>
                </a:moveTo>
                <a:lnTo>
                  <a:pt x="137135" y="96773"/>
                </a:lnTo>
                <a:lnTo>
                  <a:pt x="390582" y="99639"/>
                </a:lnTo>
                <a:lnTo>
                  <a:pt x="218264" y="81594"/>
                </a:lnTo>
                <a:lnTo>
                  <a:pt x="0" y="0"/>
                </a:lnTo>
                <a:close/>
              </a:path>
            </a:pathLst>
          </a:custGeom>
          <a:solidFill>
            <a:srgbClr val="2F69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79087" y="645627"/>
            <a:ext cx="175260" cy="234950"/>
          </a:xfrm>
          <a:custGeom>
            <a:avLst/>
            <a:gdLst/>
            <a:ahLst/>
            <a:cxnLst/>
            <a:rect l="l" t="t" r="r" b="b"/>
            <a:pathLst>
              <a:path w="175259" h="234950">
                <a:moveTo>
                  <a:pt x="161543" y="0"/>
                </a:moveTo>
                <a:lnTo>
                  <a:pt x="0" y="163890"/>
                </a:lnTo>
                <a:lnTo>
                  <a:pt x="175186" y="234635"/>
                </a:lnTo>
                <a:lnTo>
                  <a:pt x="161543" y="0"/>
                </a:lnTo>
                <a:close/>
              </a:path>
            </a:pathLst>
          </a:custGeom>
          <a:solidFill>
            <a:srgbClr val="4197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40631" y="535137"/>
            <a:ext cx="96520" cy="234950"/>
          </a:xfrm>
          <a:custGeom>
            <a:avLst/>
            <a:gdLst/>
            <a:ahLst/>
            <a:cxnLst/>
            <a:rect l="l" t="t" r="r" b="b"/>
            <a:pathLst>
              <a:path w="96519" h="234950">
                <a:moveTo>
                  <a:pt x="20823" y="0"/>
                </a:moveTo>
                <a:lnTo>
                  <a:pt x="0" y="110489"/>
                </a:lnTo>
                <a:lnTo>
                  <a:pt x="96213" y="234665"/>
                </a:lnTo>
                <a:lnTo>
                  <a:pt x="20823" y="0"/>
                </a:lnTo>
                <a:close/>
              </a:path>
            </a:pathLst>
          </a:custGeom>
          <a:solidFill>
            <a:srgbClr val="00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09434" y="556808"/>
            <a:ext cx="231775" cy="252729"/>
          </a:xfrm>
          <a:custGeom>
            <a:avLst/>
            <a:gdLst/>
            <a:ahLst/>
            <a:cxnLst/>
            <a:rect l="l" t="t" r="r" b="b"/>
            <a:pathLst>
              <a:path w="231775" h="252729">
                <a:moveTo>
                  <a:pt x="0" y="0"/>
                </a:moveTo>
                <a:lnTo>
                  <a:pt x="69652" y="252709"/>
                </a:lnTo>
                <a:lnTo>
                  <a:pt x="231196" y="88818"/>
                </a:lnTo>
                <a:lnTo>
                  <a:pt x="0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74454" y="380634"/>
            <a:ext cx="245745" cy="71120"/>
          </a:xfrm>
          <a:custGeom>
            <a:avLst/>
            <a:gdLst/>
            <a:ahLst/>
            <a:cxnLst/>
            <a:rect l="l" t="t" r="r" b="b"/>
            <a:pathLst>
              <a:path w="245744" h="71120">
                <a:moveTo>
                  <a:pt x="0" y="0"/>
                </a:moveTo>
                <a:lnTo>
                  <a:pt x="245552" y="70744"/>
                </a:lnTo>
                <a:lnTo>
                  <a:pt x="185248" y="7223"/>
                </a:lnTo>
                <a:lnTo>
                  <a:pt x="0" y="0"/>
                </a:lnTo>
                <a:close/>
              </a:path>
            </a:pathLst>
          </a:custGeom>
          <a:solidFill>
            <a:srgbClr val="4CAE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74454" y="380634"/>
            <a:ext cx="245745" cy="176530"/>
          </a:xfrm>
          <a:custGeom>
            <a:avLst/>
            <a:gdLst/>
            <a:ahLst/>
            <a:cxnLst/>
            <a:rect l="l" t="t" r="r" b="b"/>
            <a:pathLst>
              <a:path w="245744" h="176529">
                <a:moveTo>
                  <a:pt x="0" y="0"/>
                </a:moveTo>
                <a:lnTo>
                  <a:pt x="134980" y="176174"/>
                </a:lnTo>
                <a:lnTo>
                  <a:pt x="245552" y="70744"/>
                </a:lnTo>
                <a:lnTo>
                  <a:pt x="0" y="0"/>
                </a:lnTo>
                <a:close/>
              </a:path>
            </a:pathLst>
          </a:custGeom>
          <a:solidFill>
            <a:srgbClr val="66C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09434" y="451378"/>
            <a:ext cx="231775" cy="194310"/>
          </a:xfrm>
          <a:custGeom>
            <a:avLst/>
            <a:gdLst/>
            <a:ahLst/>
            <a:cxnLst/>
            <a:rect l="l" t="t" r="r" b="b"/>
            <a:pathLst>
              <a:path w="231775" h="194309">
                <a:moveTo>
                  <a:pt x="110572" y="0"/>
                </a:moveTo>
                <a:lnTo>
                  <a:pt x="0" y="105430"/>
                </a:lnTo>
                <a:lnTo>
                  <a:pt x="231196" y="194249"/>
                </a:lnTo>
                <a:lnTo>
                  <a:pt x="110572" y="0"/>
                </a:lnTo>
                <a:close/>
              </a:path>
            </a:pathLst>
          </a:custGeom>
          <a:solidFill>
            <a:srgbClr val="58A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959702" y="388559"/>
            <a:ext cx="201930" cy="257175"/>
          </a:xfrm>
          <a:custGeom>
            <a:avLst/>
            <a:gdLst/>
            <a:ahLst/>
            <a:cxnLst/>
            <a:rect l="l" t="t" r="r" b="b"/>
            <a:pathLst>
              <a:path w="201930" h="257175">
                <a:moveTo>
                  <a:pt x="0" y="0"/>
                </a:moveTo>
                <a:lnTo>
                  <a:pt x="60304" y="62819"/>
                </a:lnTo>
                <a:lnTo>
                  <a:pt x="180929" y="257068"/>
                </a:lnTo>
                <a:lnTo>
                  <a:pt x="201753" y="146578"/>
                </a:lnTo>
                <a:lnTo>
                  <a:pt x="0" y="0"/>
                </a:lnTo>
                <a:close/>
              </a:path>
            </a:pathLst>
          </a:custGeom>
          <a:solidFill>
            <a:srgbClr val="279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74858" y="970544"/>
            <a:ext cx="218440" cy="172720"/>
          </a:xfrm>
          <a:custGeom>
            <a:avLst/>
            <a:gdLst/>
            <a:ahLst/>
            <a:cxnLst/>
            <a:rect l="l" t="t" r="r" b="b"/>
            <a:pathLst>
              <a:path w="218440" h="172719">
                <a:moveTo>
                  <a:pt x="186677" y="0"/>
                </a:moveTo>
                <a:lnTo>
                  <a:pt x="0" y="90982"/>
                </a:lnTo>
                <a:lnTo>
                  <a:pt x="218264" y="172577"/>
                </a:lnTo>
                <a:lnTo>
                  <a:pt x="186677" y="0"/>
                </a:lnTo>
                <a:close/>
              </a:path>
            </a:pathLst>
          </a:custGeom>
          <a:solidFill>
            <a:srgbClr val="376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005651" y="880262"/>
            <a:ext cx="158750" cy="175260"/>
          </a:xfrm>
          <a:custGeom>
            <a:avLst/>
            <a:gdLst/>
            <a:ahLst/>
            <a:cxnLst/>
            <a:rect l="l" t="t" r="r" b="b"/>
            <a:pathLst>
              <a:path w="158750" h="175259">
                <a:moveTo>
                  <a:pt x="147898" y="0"/>
                </a:moveTo>
                <a:lnTo>
                  <a:pt x="0" y="174741"/>
                </a:lnTo>
                <a:lnTo>
                  <a:pt x="158672" y="135757"/>
                </a:lnTo>
                <a:lnTo>
                  <a:pt x="147898" y="0"/>
                </a:lnTo>
                <a:close/>
              </a:path>
            </a:pathLst>
          </a:custGeom>
          <a:solidFill>
            <a:srgbClr val="336B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140631" y="645627"/>
            <a:ext cx="96520" cy="234950"/>
          </a:xfrm>
          <a:custGeom>
            <a:avLst/>
            <a:gdLst/>
            <a:ahLst/>
            <a:cxnLst/>
            <a:rect l="l" t="t" r="r" b="b"/>
            <a:pathLst>
              <a:path w="96519" h="234950">
                <a:moveTo>
                  <a:pt x="0" y="0"/>
                </a:moveTo>
                <a:lnTo>
                  <a:pt x="12917" y="234635"/>
                </a:lnTo>
                <a:lnTo>
                  <a:pt x="96213" y="124175"/>
                </a:lnTo>
                <a:lnTo>
                  <a:pt x="0" y="0"/>
                </a:lnTo>
                <a:close/>
              </a:path>
            </a:pathLst>
          </a:custGeom>
          <a:solidFill>
            <a:srgbClr val="258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52835" y="769803"/>
            <a:ext cx="84455" cy="246379"/>
          </a:xfrm>
          <a:custGeom>
            <a:avLst/>
            <a:gdLst/>
            <a:ahLst/>
            <a:cxnLst/>
            <a:rect l="l" t="t" r="r" b="b"/>
            <a:pathLst>
              <a:path w="84455" h="246380">
                <a:moveTo>
                  <a:pt x="84008" y="0"/>
                </a:moveTo>
                <a:lnTo>
                  <a:pt x="0" y="109758"/>
                </a:lnTo>
                <a:lnTo>
                  <a:pt x="11487" y="246217"/>
                </a:lnTo>
                <a:lnTo>
                  <a:pt x="84008" y="0"/>
                </a:lnTo>
                <a:close/>
              </a:path>
            </a:pathLst>
          </a:custGeom>
          <a:solidFill>
            <a:srgbClr val="336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273707" y="940971"/>
            <a:ext cx="80645" cy="93345"/>
          </a:xfrm>
          <a:custGeom>
            <a:avLst/>
            <a:gdLst/>
            <a:ahLst/>
            <a:cxnLst/>
            <a:rect l="l" t="t" r="r" b="b"/>
            <a:pathLst>
              <a:path w="80644" h="93344">
                <a:moveTo>
                  <a:pt x="44896" y="0"/>
                </a:moveTo>
                <a:lnTo>
                  <a:pt x="5451" y="26548"/>
                </a:lnTo>
                <a:lnTo>
                  <a:pt x="0" y="59713"/>
                </a:lnTo>
                <a:lnTo>
                  <a:pt x="5233" y="71255"/>
                </a:lnTo>
                <a:lnTo>
                  <a:pt x="13783" y="80648"/>
                </a:lnTo>
                <a:lnTo>
                  <a:pt x="25420" y="87602"/>
                </a:lnTo>
                <a:lnTo>
                  <a:pt x="39916" y="91829"/>
                </a:lnTo>
                <a:lnTo>
                  <a:pt x="57042" y="93038"/>
                </a:lnTo>
                <a:lnTo>
                  <a:pt x="69374" y="89804"/>
                </a:lnTo>
                <a:lnTo>
                  <a:pt x="80164" y="84436"/>
                </a:lnTo>
                <a:lnTo>
                  <a:pt x="80164" y="80108"/>
                </a:lnTo>
                <a:lnTo>
                  <a:pt x="55031" y="80108"/>
                </a:lnTo>
                <a:lnTo>
                  <a:pt x="43804" y="79946"/>
                </a:lnTo>
                <a:lnTo>
                  <a:pt x="32400" y="76439"/>
                </a:lnTo>
                <a:lnTo>
                  <a:pt x="23343" y="68265"/>
                </a:lnTo>
                <a:lnTo>
                  <a:pt x="17551" y="55308"/>
                </a:lnTo>
                <a:lnTo>
                  <a:pt x="15942" y="37452"/>
                </a:lnTo>
                <a:lnTo>
                  <a:pt x="21753" y="25246"/>
                </a:lnTo>
                <a:lnTo>
                  <a:pt x="32316" y="16830"/>
                </a:lnTo>
                <a:lnTo>
                  <a:pt x="47398" y="13693"/>
                </a:lnTo>
                <a:lnTo>
                  <a:pt x="71211" y="13693"/>
                </a:lnTo>
                <a:lnTo>
                  <a:pt x="70853" y="5093"/>
                </a:lnTo>
                <a:lnTo>
                  <a:pt x="59333" y="1328"/>
                </a:lnTo>
                <a:lnTo>
                  <a:pt x="44896" y="0"/>
                </a:lnTo>
                <a:close/>
              </a:path>
              <a:path w="80644" h="93344">
                <a:moveTo>
                  <a:pt x="80164" y="44020"/>
                </a:moveTo>
                <a:lnTo>
                  <a:pt x="44265" y="44020"/>
                </a:lnTo>
                <a:lnTo>
                  <a:pt x="44265" y="57736"/>
                </a:lnTo>
                <a:lnTo>
                  <a:pt x="65805" y="57736"/>
                </a:lnTo>
                <a:lnTo>
                  <a:pt x="65805" y="75780"/>
                </a:lnTo>
                <a:lnTo>
                  <a:pt x="60054" y="78676"/>
                </a:lnTo>
                <a:lnTo>
                  <a:pt x="55031" y="80108"/>
                </a:lnTo>
                <a:lnTo>
                  <a:pt x="80164" y="80108"/>
                </a:lnTo>
                <a:lnTo>
                  <a:pt x="80164" y="44020"/>
                </a:lnTo>
                <a:close/>
              </a:path>
              <a:path w="80644" h="93344">
                <a:moveTo>
                  <a:pt x="71211" y="13693"/>
                </a:moveTo>
                <a:lnTo>
                  <a:pt x="47398" y="13693"/>
                </a:lnTo>
                <a:lnTo>
                  <a:pt x="60005" y="15810"/>
                </a:lnTo>
                <a:lnTo>
                  <a:pt x="71542" y="21617"/>
                </a:lnTo>
                <a:lnTo>
                  <a:pt x="71211" y="13693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72541" y="941649"/>
            <a:ext cx="67310" cy="92075"/>
          </a:xfrm>
          <a:custGeom>
            <a:avLst/>
            <a:gdLst/>
            <a:ahLst/>
            <a:cxnLst/>
            <a:rect l="l" t="t" r="r" b="b"/>
            <a:pathLst>
              <a:path w="67309" h="92075">
                <a:moveTo>
                  <a:pt x="23692" y="0"/>
                </a:moveTo>
                <a:lnTo>
                  <a:pt x="14359" y="0"/>
                </a:lnTo>
                <a:lnTo>
                  <a:pt x="0" y="1463"/>
                </a:lnTo>
                <a:lnTo>
                  <a:pt x="0" y="91714"/>
                </a:lnTo>
                <a:lnTo>
                  <a:pt x="15072" y="91714"/>
                </a:lnTo>
                <a:lnTo>
                  <a:pt x="15072" y="58491"/>
                </a:lnTo>
                <a:lnTo>
                  <a:pt x="47249" y="58491"/>
                </a:lnTo>
                <a:lnTo>
                  <a:pt x="44691" y="54136"/>
                </a:lnTo>
                <a:lnTo>
                  <a:pt x="53520" y="47280"/>
                </a:lnTo>
                <a:lnTo>
                  <a:pt x="54012" y="46238"/>
                </a:lnTo>
                <a:lnTo>
                  <a:pt x="17940" y="46238"/>
                </a:lnTo>
                <a:lnTo>
                  <a:pt x="15072" y="45506"/>
                </a:lnTo>
                <a:lnTo>
                  <a:pt x="15072" y="14447"/>
                </a:lnTo>
                <a:lnTo>
                  <a:pt x="18668" y="13746"/>
                </a:lnTo>
                <a:lnTo>
                  <a:pt x="56024" y="13746"/>
                </a:lnTo>
                <a:lnTo>
                  <a:pt x="53390" y="9426"/>
                </a:lnTo>
                <a:lnTo>
                  <a:pt x="41491" y="2511"/>
                </a:lnTo>
                <a:lnTo>
                  <a:pt x="23692" y="0"/>
                </a:lnTo>
                <a:close/>
              </a:path>
              <a:path w="67309" h="92075">
                <a:moveTo>
                  <a:pt x="47249" y="58491"/>
                </a:moveTo>
                <a:lnTo>
                  <a:pt x="15072" y="58491"/>
                </a:lnTo>
                <a:lnTo>
                  <a:pt x="18668" y="59222"/>
                </a:lnTo>
                <a:lnTo>
                  <a:pt x="29431" y="59222"/>
                </a:lnTo>
                <a:lnTo>
                  <a:pt x="48813" y="91714"/>
                </a:lnTo>
                <a:lnTo>
                  <a:pt x="66769" y="91714"/>
                </a:lnTo>
                <a:lnTo>
                  <a:pt x="47249" y="58491"/>
                </a:lnTo>
                <a:close/>
              </a:path>
              <a:path w="67309" h="92075">
                <a:moveTo>
                  <a:pt x="56024" y="13746"/>
                </a:moveTo>
                <a:lnTo>
                  <a:pt x="37337" y="13746"/>
                </a:lnTo>
                <a:lnTo>
                  <a:pt x="44516" y="20208"/>
                </a:lnTo>
                <a:lnTo>
                  <a:pt x="44502" y="30413"/>
                </a:lnTo>
                <a:lnTo>
                  <a:pt x="39312" y="41940"/>
                </a:lnTo>
                <a:lnTo>
                  <a:pt x="24405" y="46238"/>
                </a:lnTo>
                <a:lnTo>
                  <a:pt x="54012" y="46238"/>
                </a:lnTo>
                <a:lnTo>
                  <a:pt x="58707" y="36282"/>
                </a:lnTo>
                <a:lnTo>
                  <a:pt x="59725" y="19817"/>
                </a:lnTo>
                <a:lnTo>
                  <a:pt x="56024" y="13746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451515" y="1026794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670" y="0"/>
                </a:lnTo>
              </a:path>
            </a:pathLst>
          </a:custGeom>
          <a:ln w="15240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451515" y="993139"/>
            <a:ext cx="15875" cy="26670"/>
          </a:xfrm>
          <a:custGeom>
            <a:avLst/>
            <a:gdLst/>
            <a:ahLst/>
            <a:cxnLst/>
            <a:rect l="l" t="t" r="r" b="b"/>
            <a:pathLst>
              <a:path w="15875" h="26669">
                <a:moveTo>
                  <a:pt x="0" y="13335"/>
                </a:moveTo>
                <a:lnTo>
                  <a:pt x="15797" y="13335"/>
                </a:lnTo>
              </a:path>
            </a:pathLst>
          </a:custGeom>
          <a:ln w="27940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451515" y="98678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6360" y="0"/>
                </a:lnTo>
              </a:path>
            </a:pathLst>
          </a:custGeom>
          <a:ln w="13969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451515" y="956310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30">
                <a:moveTo>
                  <a:pt x="0" y="12065"/>
                </a:moveTo>
                <a:lnTo>
                  <a:pt x="15797" y="12065"/>
                </a:lnTo>
              </a:path>
            </a:pathLst>
          </a:custGeom>
          <a:ln w="25400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451515" y="94932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670" y="0"/>
                </a:lnTo>
              </a:path>
            </a:pathLst>
          </a:custGeom>
          <a:ln w="15239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526191" y="993139"/>
            <a:ext cx="15875" cy="26670"/>
          </a:xfrm>
          <a:custGeom>
            <a:avLst/>
            <a:gdLst/>
            <a:ahLst/>
            <a:cxnLst/>
            <a:rect l="l" t="t" r="r" b="b"/>
            <a:pathLst>
              <a:path w="15875" h="26669">
                <a:moveTo>
                  <a:pt x="0" y="13335"/>
                </a:moveTo>
                <a:lnTo>
                  <a:pt x="15785" y="13335"/>
                </a:lnTo>
              </a:path>
            </a:pathLst>
          </a:custGeom>
          <a:ln w="27940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526191" y="956310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30">
                <a:moveTo>
                  <a:pt x="0" y="12065"/>
                </a:moveTo>
                <a:lnTo>
                  <a:pt x="15785" y="12065"/>
                </a:lnTo>
              </a:path>
            </a:pathLst>
          </a:custGeom>
          <a:ln w="25400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601568" y="940216"/>
            <a:ext cx="74295" cy="95885"/>
          </a:xfrm>
          <a:custGeom>
            <a:avLst/>
            <a:gdLst/>
            <a:ahLst/>
            <a:cxnLst/>
            <a:rect l="l" t="t" r="r" b="b"/>
            <a:pathLst>
              <a:path w="74294" h="95884">
                <a:moveTo>
                  <a:pt x="34545" y="34655"/>
                </a:moveTo>
                <a:lnTo>
                  <a:pt x="15084" y="34655"/>
                </a:lnTo>
                <a:lnTo>
                  <a:pt x="71807" y="95310"/>
                </a:lnTo>
                <a:lnTo>
                  <a:pt x="73962" y="94579"/>
                </a:lnTo>
                <a:lnTo>
                  <a:pt x="73962" y="59923"/>
                </a:lnTo>
                <a:lnTo>
                  <a:pt x="58161" y="59923"/>
                </a:lnTo>
                <a:lnTo>
                  <a:pt x="34545" y="34655"/>
                </a:lnTo>
                <a:close/>
              </a:path>
              <a:path w="74294" h="95884">
                <a:moveTo>
                  <a:pt x="2154" y="0"/>
                </a:moveTo>
                <a:lnTo>
                  <a:pt x="0" y="731"/>
                </a:lnTo>
                <a:lnTo>
                  <a:pt x="0" y="93146"/>
                </a:lnTo>
                <a:lnTo>
                  <a:pt x="15084" y="93146"/>
                </a:lnTo>
                <a:lnTo>
                  <a:pt x="15084" y="34655"/>
                </a:lnTo>
                <a:lnTo>
                  <a:pt x="34545" y="34655"/>
                </a:lnTo>
                <a:lnTo>
                  <a:pt x="2154" y="0"/>
                </a:lnTo>
                <a:close/>
              </a:path>
              <a:path w="74294" h="95884">
                <a:moveTo>
                  <a:pt x="73962" y="2164"/>
                </a:moveTo>
                <a:lnTo>
                  <a:pt x="58161" y="2164"/>
                </a:lnTo>
                <a:lnTo>
                  <a:pt x="58161" y="59923"/>
                </a:lnTo>
                <a:lnTo>
                  <a:pt x="73962" y="59923"/>
                </a:lnTo>
                <a:lnTo>
                  <a:pt x="73962" y="2164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272302" y="1074601"/>
            <a:ext cx="78740" cy="93980"/>
          </a:xfrm>
          <a:custGeom>
            <a:avLst/>
            <a:gdLst/>
            <a:ahLst/>
            <a:cxnLst/>
            <a:rect l="l" t="t" r="r" b="b"/>
            <a:pathLst>
              <a:path w="78740" h="93980">
                <a:moveTo>
                  <a:pt x="38816" y="0"/>
                </a:moveTo>
                <a:lnTo>
                  <a:pt x="6806" y="22376"/>
                </a:lnTo>
                <a:lnTo>
                  <a:pt x="0" y="51731"/>
                </a:lnTo>
                <a:lnTo>
                  <a:pt x="3461" y="65536"/>
                </a:lnTo>
                <a:lnTo>
                  <a:pt x="10491" y="77145"/>
                </a:lnTo>
                <a:lnTo>
                  <a:pt x="20644" y="86057"/>
                </a:lnTo>
                <a:lnTo>
                  <a:pt x="33476" y="91772"/>
                </a:lnTo>
                <a:lnTo>
                  <a:pt x="48541" y="93788"/>
                </a:lnTo>
                <a:lnTo>
                  <a:pt x="55018" y="93408"/>
                </a:lnTo>
                <a:lnTo>
                  <a:pt x="67837" y="90395"/>
                </a:lnTo>
                <a:lnTo>
                  <a:pt x="78698" y="85101"/>
                </a:lnTo>
                <a:lnTo>
                  <a:pt x="74543" y="79210"/>
                </a:lnTo>
                <a:lnTo>
                  <a:pt x="45326" y="79210"/>
                </a:lnTo>
                <a:lnTo>
                  <a:pt x="33385" y="75798"/>
                </a:lnTo>
                <a:lnTo>
                  <a:pt x="24332" y="67696"/>
                </a:lnTo>
                <a:lnTo>
                  <a:pt x="18758" y="54818"/>
                </a:lnTo>
                <a:lnTo>
                  <a:pt x="17254" y="37074"/>
                </a:lnTo>
                <a:lnTo>
                  <a:pt x="23136" y="24790"/>
                </a:lnTo>
                <a:lnTo>
                  <a:pt x="33762" y="16603"/>
                </a:lnTo>
                <a:lnTo>
                  <a:pt x="48590" y="13626"/>
                </a:lnTo>
                <a:lnTo>
                  <a:pt x="74863" y="13626"/>
                </a:lnTo>
                <a:lnTo>
                  <a:pt x="76758" y="6483"/>
                </a:lnTo>
                <a:lnTo>
                  <a:pt x="67964" y="2836"/>
                </a:lnTo>
                <a:lnTo>
                  <a:pt x="55888" y="438"/>
                </a:lnTo>
                <a:lnTo>
                  <a:pt x="38816" y="0"/>
                </a:lnTo>
                <a:close/>
              </a:path>
              <a:path w="78740" h="93980">
                <a:moveTo>
                  <a:pt x="70701" y="73761"/>
                </a:moveTo>
                <a:lnTo>
                  <a:pt x="59339" y="77803"/>
                </a:lnTo>
                <a:lnTo>
                  <a:pt x="45326" y="79210"/>
                </a:lnTo>
                <a:lnTo>
                  <a:pt x="74543" y="79210"/>
                </a:lnTo>
                <a:lnTo>
                  <a:pt x="70701" y="73761"/>
                </a:lnTo>
                <a:close/>
              </a:path>
              <a:path w="78740" h="93980">
                <a:moveTo>
                  <a:pt x="74863" y="13626"/>
                </a:moveTo>
                <a:lnTo>
                  <a:pt x="48590" y="13626"/>
                </a:lnTo>
                <a:lnTo>
                  <a:pt x="61038" y="15622"/>
                </a:lnTo>
                <a:lnTo>
                  <a:pt x="72947" y="20850"/>
                </a:lnTo>
                <a:lnTo>
                  <a:pt x="74863" y="13626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365360" y="1159510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281" y="0"/>
                </a:lnTo>
              </a:path>
            </a:pathLst>
          </a:custGeom>
          <a:ln w="16509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373255" y="107568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7058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442179" y="1075255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701"/>
                </a:lnTo>
              </a:path>
            </a:pathLst>
          </a:custGeom>
          <a:ln w="17057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470184" y="1073810"/>
            <a:ext cx="92710" cy="93345"/>
          </a:xfrm>
          <a:custGeom>
            <a:avLst/>
            <a:gdLst/>
            <a:ahLst/>
            <a:cxnLst/>
            <a:rect l="l" t="t" r="r" b="b"/>
            <a:pathLst>
              <a:path w="92709" h="93344">
                <a:moveTo>
                  <a:pt x="6464" y="0"/>
                </a:moveTo>
                <a:lnTo>
                  <a:pt x="4309" y="0"/>
                </a:lnTo>
                <a:lnTo>
                  <a:pt x="0" y="93146"/>
                </a:lnTo>
                <a:lnTo>
                  <a:pt x="15072" y="93146"/>
                </a:lnTo>
                <a:lnTo>
                  <a:pt x="16514" y="38252"/>
                </a:lnTo>
                <a:lnTo>
                  <a:pt x="31820" y="38252"/>
                </a:lnTo>
                <a:lnTo>
                  <a:pt x="6464" y="0"/>
                </a:lnTo>
                <a:close/>
              </a:path>
              <a:path w="92709" h="93344">
                <a:moveTo>
                  <a:pt x="90076" y="38252"/>
                </a:moveTo>
                <a:lnTo>
                  <a:pt x="76105" y="38252"/>
                </a:lnTo>
                <a:lnTo>
                  <a:pt x="76818" y="93146"/>
                </a:lnTo>
                <a:lnTo>
                  <a:pt x="92616" y="93146"/>
                </a:lnTo>
                <a:lnTo>
                  <a:pt x="90076" y="38252"/>
                </a:lnTo>
                <a:close/>
              </a:path>
              <a:path w="92709" h="93344">
                <a:moveTo>
                  <a:pt x="31820" y="38252"/>
                </a:moveTo>
                <a:lnTo>
                  <a:pt x="16514" y="38252"/>
                </a:lnTo>
                <a:lnTo>
                  <a:pt x="45232" y="81564"/>
                </a:lnTo>
                <a:lnTo>
                  <a:pt x="47387" y="81564"/>
                </a:lnTo>
                <a:lnTo>
                  <a:pt x="61251" y="60655"/>
                </a:lnTo>
                <a:lnTo>
                  <a:pt x="46670" y="60655"/>
                </a:lnTo>
                <a:lnTo>
                  <a:pt x="31820" y="38252"/>
                </a:lnTo>
                <a:close/>
              </a:path>
              <a:path w="92709" h="93344">
                <a:moveTo>
                  <a:pt x="88306" y="0"/>
                </a:moveTo>
                <a:lnTo>
                  <a:pt x="86151" y="0"/>
                </a:lnTo>
                <a:lnTo>
                  <a:pt x="46670" y="60655"/>
                </a:lnTo>
                <a:lnTo>
                  <a:pt x="61251" y="60655"/>
                </a:lnTo>
                <a:lnTo>
                  <a:pt x="76105" y="38252"/>
                </a:lnTo>
                <a:lnTo>
                  <a:pt x="90076" y="38252"/>
                </a:lnTo>
                <a:lnTo>
                  <a:pt x="88306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572136" y="1073810"/>
            <a:ext cx="85725" cy="93345"/>
          </a:xfrm>
          <a:custGeom>
            <a:avLst/>
            <a:gdLst/>
            <a:ahLst/>
            <a:cxnLst/>
            <a:rect l="l" t="t" r="r" b="b"/>
            <a:pathLst>
              <a:path w="85725" h="93344">
                <a:moveTo>
                  <a:pt x="43790" y="0"/>
                </a:moveTo>
                <a:lnTo>
                  <a:pt x="41647" y="0"/>
                </a:lnTo>
                <a:lnTo>
                  <a:pt x="0" y="93146"/>
                </a:lnTo>
                <a:lnTo>
                  <a:pt x="15800" y="93146"/>
                </a:lnTo>
                <a:lnTo>
                  <a:pt x="24408" y="72176"/>
                </a:lnTo>
                <a:lnTo>
                  <a:pt x="76062" y="72176"/>
                </a:lnTo>
                <a:lnTo>
                  <a:pt x="70583" y="59923"/>
                </a:lnTo>
                <a:lnTo>
                  <a:pt x="29431" y="59923"/>
                </a:lnTo>
                <a:lnTo>
                  <a:pt x="42361" y="28864"/>
                </a:lnTo>
                <a:lnTo>
                  <a:pt x="56696" y="28864"/>
                </a:lnTo>
                <a:lnTo>
                  <a:pt x="43790" y="0"/>
                </a:lnTo>
                <a:close/>
              </a:path>
              <a:path w="85725" h="93344">
                <a:moveTo>
                  <a:pt x="76062" y="72176"/>
                </a:moveTo>
                <a:lnTo>
                  <a:pt x="60304" y="72176"/>
                </a:lnTo>
                <a:lnTo>
                  <a:pt x="69640" y="93146"/>
                </a:lnTo>
                <a:lnTo>
                  <a:pt x="85438" y="93146"/>
                </a:lnTo>
                <a:lnTo>
                  <a:pt x="76062" y="72176"/>
                </a:lnTo>
                <a:close/>
              </a:path>
              <a:path w="85725" h="93344">
                <a:moveTo>
                  <a:pt x="56696" y="28864"/>
                </a:moveTo>
                <a:lnTo>
                  <a:pt x="42361" y="28864"/>
                </a:lnTo>
                <a:lnTo>
                  <a:pt x="55281" y="59923"/>
                </a:lnTo>
                <a:lnTo>
                  <a:pt x="70583" y="59923"/>
                </a:lnTo>
                <a:lnTo>
                  <a:pt x="56696" y="28864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690603" y="1089690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0" y="77266"/>
                </a:lnTo>
              </a:path>
            </a:pathLst>
          </a:custGeom>
          <a:ln w="17058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653991" y="108246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74" y="0"/>
                </a:lnTo>
              </a:path>
            </a:pathLst>
          </a:custGeom>
          <a:ln w="15717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741587" y="1159510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278" y="0"/>
                </a:lnTo>
              </a:path>
            </a:pathLst>
          </a:custGeom>
          <a:ln w="16509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741587" y="1127760"/>
            <a:ext cx="15240" cy="24130"/>
          </a:xfrm>
          <a:custGeom>
            <a:avLst/>
            <a:gdLst/>
            <a:ahLst/>
            <a:cxnLst/>
            <a:rect l="l" t="t" r="r" b="b"/>
            <a:pathLst>
              <a:path w="15239" h="24130">
                <a:moveTo>
                  <a:pt x="0" y="12065"/>
                </a:moveTo>
                <a:lnTo>
                  <a:pt x="15072" y="12065"/>
                </a:lnTo>
              </a:path>
            </a:pathLst>
          </a:custGeom>
          <a:ln w="25400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741587" y="1120775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684" y="0"/>
                </a:lnTo>
              </a:path>
            </a:pathLst>
          </a:custGeom>
          <a:ln w="15239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741587" y="1089660"/>
            <a:ext cx="15240" cy="24130"/>
          </a:xfrm>
          <a:custGeom>
            <a:avLst/>
            <a:gdLst/>
            <a:ahLst/>
            <a:cxnLst/>
            <a:rect l="l" t="t" r="r" b="b"/>
            <a:pathLst>
              <a:path w="15239" h="24130">
                <a:moveTo>
                  <a:pt x="0" y="12065"/>
                </a:moveTo>
                <a:lnTo>
                  <a:pt x="15072" y="12065"/>
                </a:lnTo>
              </a:path>
            </a:pathLst>
          </a:custGeom>
          <a:ln w="25400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274896" y="1262380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30">
                <a:moveTo>
                  <a:pt x="0" y="18414"/>
                </a:moveTo>
                <a:lnTo>
                  <a:pt x="15788" y="18414"/>
                </a:lnTo>
              </a:path>
            </a:pathLst>
          </a:custGeom>
          <a:ln w="38099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274896" y="125603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971" y="0"/>
                </a:lnTo>
              </a:path>
            </a:pathLst>
          </a:custGeom>
          <a:ln w="13970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274896" y="1223010"/>
            <a:ext cx="15875" cy="26670"/>
          </a:xfrm>
          <a:custGeom>
            <a:avLst/>
            <a:gdLst/>
            <a:ahLst/>
            <a:cxnLst/>
            <a:rect l="l" t="t" r="r" b="b"/>
            <a:pathLst>
              <a:path w="15875" h="26669">
                <a:moveTo>
                  <a:pt x="0" y="13334"/>
                </a:moveTo>
                <a:lnTo>
                  <a:pt x="15788" y="13334"/>
                </a:lnTo>
              </a:path>
            </a:pathLst>
          </a:custGeom>
          <a:ln w="27939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274896" y="1215389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5997" y="0"/>
                </a:lnTo>
              </a:path>
            </a:pathLst>
          </a:custGeom>
          <a:ln w="16509">
            <a:solidFill>
              <a:srgbClr val="38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343823" y="1208105"/>
            <a:ext cx="73025" cy="93345"/>
          </a:xfrm>
          <a:custGeom>
            <a:avLst/>
            <a:gdLst/>
            <a:ahLst/>
            <a:cxnLst/>
            <a:rect l="l" t="t" r="r" b="b"/>
            <a:pathLst>
              <a:path w="73025" h="93344">
                <a:moveTo>
                  <a:pt x="15785" y="0"/>
                </a:moveTo>
                <a:lnTo>
                  <a:pt x="0" y="0"/>
                </a:lnTo>
                <a:lnTo>
                  <a:pt x="0" y="57194"/>
                </a:lnTo>
                <a:lnTo>
                  <a:pt x="2513" y="72515"/>
                </a:lnTo>
                <a:lnTo>
                  <a:pt x="9643" y="83795"/>
                </a:lnTo>
                <a:lnTo>
                  <a:pt x="20926" y="90763"/>
                </a:lnTo>
                <a:lnTo>
                  <a:pt x="35896" y="93146"/>
                </a:lnTo>
                <a:lnTo>
                  <a:pt x="36736" y="93141"/>
                </a:lnTo>
                <a:lnTo>
                  <a:pt x="51800" y="90574"/>
                </a:lnTo>
                <a:lnTo>
                  <a:pt x="63044" y="83524"/>
                </a:lnTo>
                <a:lnTo>
                  <a:pt x="66515" y="77961"/>
                </a:lnTo>
                <a:lnTo>
                  <a:pt x="29760" y="77961"/>
                </a:lnTo>
                <a:lnTo>
                  <a:pt x="19328" y="70815"/>
                </a:lnTo>
                <a:lnTo>
                  <a:pt x="15785" y="55595"/>
                </a:lnTo>
                <a:lnTo>
                  <a:pt x="15785" y="0"/>
                </a:lnTo>
                <a:close/>
              </a:path>
              <a:path w="73025" h="93344">
                <a:moveTo>
                  <a:pt x="72508" y="0"/>
                </a:moveTo>
                <a:lnTo>
                  <a:pt x="57433" y="0"/>
                </a:lnTo>
                <a:lnTo>
                  <a:pt x="55123" y="67717"/>
                </a:lnTo>
                <a:lnTo>
                  <a:pt x="46250" y="75814"/>
                </a:lnTo>
                <a:lnTo>
                  <a:pt x="29760" y="77961"/>
                </a:lnTo>
                <a:lnTo>
                  <a:pt x="66515" y="77961"/>
                </a:lnTo>
                <a:lnTo>
                  <a:pt x="70077" y="72254"/>
                </a:lnTo>
                <a:lnTo>
                  <a:pt x="72482" y="57194"/>
                </a:lnTo>
                <a:lnTo>
                  <a:pt x="72508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436440" y="1206672"/>
            <a:ext cx="74295" cy="95885"/>
          </a:xfrm>
          <a:custGeom>
            <a:avLst/>
            <a:gdLst/>
            <a:ahLst/>
            <a:cxnLst/>
            <a:rect l="l" t="t" r="r" b="b"/>
            <a:pathLst>
              <a:path w="74294" h="95884">
                <a:moveTo>
                  <a:pt x="35365" y="34655"/>
                </a:moveTo>
                <a:lnTo>
                  <a:pt x="15788" y="34655"/>
                </a:lnTo>
                <a:lnTo>
                  <a:pt x="72511" y="95310"/>
                </a:lnTo>
                <a:lnTo>
                  <a:pt x="73950" y="94579"/>
                </a:lnTo>
                <a:lnTo>
                  <a:pt x="73950" y="59192"/>
                </a:lnTo>
                <a:lnTo>
                  <a:pt x="58878" y="59192"/>
                </a:lnTo>
                <a:lnTo>
                  <a:pt x="35365" y="34655"/>
                </a:lnTo>
                <a:close/>
              </a:path>
              <a:path w="74294" h="95884">
                <a:moveTo>
                  <a:pt x="2154" y="0"/>
                </a:moveTo>
                <a:lnTo>
                  <a:pt x="0" y="701"/>
                </a:lnTo>
                <a:lnTo>
                  <a:pt x="0" y="93146"/>
                </a:lnTo>
                <a:lnTo>
                  <a:pt x="15788" y="93146"/>
                </a:lnTo>
                <a:lnTo>
                  <a:pt x="15788" y="34655"/>
                </a:lnTo>
                <a:lnTo>
                  <a:pt x="35365" y="34655"/>
                </a:lnTo>
                <a:lnTo>
                  <a:pt x="2154" y="0"/>
                </a:lnTo>
                <a:close/>
              </a:path>
              <a:path w="74294" h="95884">
                <a:moveTo>
                  <a:pt x="73950" y="1432"/>
                </a:moveTo>
                <a:lnTo>
                  <a:pt x="58878" y="1432"/>
                </a:lnTo>
                <a:lnTo>
                  <a:pt x="58878" y="59192"/>
                </a:lnTo>
                <a:lnTo>
                  <a:pt x="73950" y="59192"/>
                </a:lnTo>
                <a:lnTo>
                  <a:pt x="73950" y="1432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531214" y="1208105"/>
            <a:ext cx="78740" cy="92710"/>
          </a:xfrm>
          <a:custGeom>
            <a:avLst/>
            <a:gdLst/>
            <a:ahLst/>
            <a:cxnLst/>
            <a:rect l="l" t="t" r="r" b="b"/>
            <a:pathLst>
              <a:path w="78740" h="92709">
                <a:moveTo>
                  <a:pt x="25322" y="0"/>
                </a:moveTo>
                <a:lnTo>
                  <a:pt x="12690" y="189"/>
                </a:lnTo>
                <a:lnTo>
                  <a:pt x="0" y="1432"/>
                </a:lnTo>
                <a:lnTo>
                  <a:pt x="1252" y="91081"/>
                </a:lnTo>
                <a:lnTo>
                  <a:pt x="13586" y="92008"/>
                </a:lnTo>
                <a:lnTo>
                  <a:pt x="26563" y="92415"/>
                </a:lnTo>
                <a:lnTo>
                  <a:pt x="42414" y="90773"/>
                </a:lnTo>
                <a:lnTo>
                  <a:pt x="55776" y="85769"/>
                </a:lnTo>
                <a:lnTo>
                  <a:pt x="64741" y="78699"/>
                </a:lnTo>
                <a:lnTo>
                  <a:pt x="19385" y="78699"/>
                </a:lnTo>
                <a:lnTo>
                  <a:pt x="15788" y="77998"/>
                </a:lnTo>
                <a:lnTo>
                  <a:pt x="15788" y="14447"/>
                </a:lnTo>
                <a:lnTo>
                  <a:pt x="18668" y="13715"/>
                </a:lnTo>
                <a:lnTo>
                  <a:pt x="65776" y="13715"/>
                </a:lnTo>
                <a:lnTo>
                  <a:pt x="57360" y="7191"/>
                </a:lnTo>
                <a:lnTo>
                  <a:pt x="43183" y="1886"/>
                </a:lnTo>
                <a:lnTo>
                  <a:pt x="25322" y="0"/>
                </a:lnTo>
                <a:close/>
              </a:path>
              <a:path w="78740" h="92709">
                <a:moveTo>
                  <a:pt x="65776" y="13715"/>
                </a:moveTo>
                <a:lnTo>
                  <a:pt x="27276" y="13715"/>
                </a:lnTo>
                <a:lnTo>
                  <a:pt x="33084" y="14004"/>
                </a:lnTo>
                <a:lnTo>
                  <a:pt x="45747" y="17562"/>
                </a:lnTo>
                <a:lnTo>
                  <a:pt x="54791" y="25479"/>
                </a:lnTo>
                <a:lnTo>
                  <a:pt x="60033" y="38134"/>
                </a:lnTo>
                <a:lnTo>
                  <a:pt x="61286" y="55908"/>
                </a:lnTo>
                <a:lnTo>
                  <a:pt x="55630" y="67785"/>
                </a:lnTo>
                <a:lnTo>
                  <a:pt x="44913" y="75774"/>
                </a:lnTo>
                <a:lnTo>
                  <a:pt x="28718" y="78699"/>
                </a:lnTo>
                <a:lnTo>
                  <a:pt x="64741" y="78699"/>
                </a:lnTo>
                <a:lnTo>
                  <a:pt x="65996" y="77709"/>
                </a:lnTo>
                <a:lnTo>
                  <a:pt x="73142" y="66901"/>
                </a:lnTo>
                <a:lnTo>
                  <a:pt x="77282" y="53653"/>
                </a:lnTo>
                <a:lnTo>
                  <a:pt x="78481" y="38274"/>
                </a:lnTo>
                <a:lnTo>
                  <a:pt x="74939" y="25918"/>
                </a:lnTo>
                <a:lnTo>
                  <a:pt x="67922" y="15379"/>
                </a:lnTo>
                <a:lnTo>
                  <a:pt x="65776" y="13715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822" y="652005"/>
            <a:ext cx="8142355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9400" y="1582755"/>
            <a:ext cx="8585200" cy="4791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5785" y="6592308"/>
            <a:ext cx="15747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climate.fund/documents/20182/114264/1.10_-_Policy_on_Accreditation_Fees.pdf/b4d44215-5593-4531-987e-6ea80c746db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jpg"/><Relationship Id="rId26" Type="http://schemas.openxmlformats.org/officeDocument/2006/relationships/image" Target="../media/image27.jp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g"/><Relationship Id="rId47" Type="http://schemas.openxmlformats.org/officeDocument/2006/relationships/image" Target="../media/image48.png"/><Relationship Id="rId50" Type="http://schemas.openxmlformats.org/officeDocument/2006/relationships/image" Target="../media/image5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jp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jp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g"/><Relationship Id="rId28" Type="http://schemas.openxmlformats.org/officeDocument/2006/relationships/image" Target="../media/image29.jp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jp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g"/><Relationship Id="rId27" Type="http://schemas.openxmlformats.org/officeDocument/2006/relationships/image" Target="../media/image28.png"/><Relationship Id="rId30" Type="http://schemas.openxmlformats.org/officeDocument/2006/relationships/image" Target="../media/image31.jpg"/><Relationship Id="rId35" Type="http://schemas.openxmlformats.org/officeDocument/2006/relationships/image" Target="../media/image36.jp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12" Type="http://schemas.openxmlformats.org/officeDocument/2006/relationships/image" Target="../media/image13.png"/><Relationship Id="rId17" Type="http://schemas.openxmlformats.org/officeDocument/2006/relationships/image" Target="../media/image18.jpg"/><Relationship Id="rId25" Type="http://schemas.openxmlformats.org/officeDocument/2006/relationships/image" Target="../media/image26.jp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climate.fund/documents/20182/114264/1.10_-_Policy_on_Accreditation_Fees.pdf/b4d44215-5593-4531-987e-6ea80c746db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4226" y="589879"/>
            <a:ext cx="1195705" cy="1202690"/>
          </a:xfrm>
          <a:custGeom>
            <a:avLst/>
            <a:gdLst/>
            <a:ahLst/>
            <a:cxnLst/>
            <a:rect l="l" t="t" r="r" b="b"/>
            <a:pathLst>
              <a:path w="1195705" h="1202689">
                <a:moveTo>
                  <a:pt x="532744" y="0"/>
                </a:moveTo>
                <a:lnTo>
                  <a:pt x="244684" y="102687"/>
                </a:lnTo>
                <a:lnTo>
                  <a:pt x="34482" y="367192"/>
                </a:lnTo>
                <a:lnTo>
                  <a:pt x="0" y="725484"/>
                </a:lnTo>
                <a:lnTo>
                  <a:pt x="163497" y="1011234"/>
                </a:lnTo>
                <a:lnTo>
                  <a:pt x="361462" y="1171955"/>
                </a:lnTo>
                <a:lnTo>
                  <a:pt x="746284" y="1202070"/>
                </a:lnTo>
                <a:lnTo>
                  <a:pt x="1049917" y="1011234"/>
                </a:lnTo>
                <a:lnTo>
                  <a:pt x="1195614" y="636209"/>
                </a:lnTo>
                <a:lnTo>
                  <a:pt x="1155572" y="488868"/>
                </a:lnTo>
                <a:lnTo>
                  <a:pt x="1094399" y="275691"/>
                </a:lnTo>
                <a:lnTo>
                  <a:pt x="813017" y="30114"/>
                </a:lnTo>
                <a:lnTo>
                  <a:pt x="532744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6971" y="589879"/>
            <a:ext cx="366395" cy="132080"/>
          </a:xfrm>
          <a:custGeom>
            <a:avLst/>
            <a:gdLst/>
            <a:ahLst/>
            <a:cxnLst/>
            <a:rect l="l" t="t" r="r" b="b"/>
            <a:pathLst>
              <a:path w="366394" h="132079">
                <a:moveTo>
                  <a:pt x="0" y="0"/>
                </a:moveTo>
                <a:lnTo>
                  <a:pt x="365915" y="131704"/>
                </a:lnTo>
                <a:lnTo>
                  <a:pt x="280272" y="30114"/>
                </a:lnTo>
                <a:lnTo>
                  <a:pt x="0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6971" y="589879"/>
            <a:ext cx="366395" cy="132080"/>
          </a:xfrm>
          <a:custGeom>
            <a:avLst/>
            <a:gdLst/>
            <a:ahLst/>
            <a:cxnLst/>
            <a:rect l="l" t="t" r="r" b="b"/>
            <a:pathLst>
              <a:path w="366394" h="132079">
                <a:moveTo>
                  <a:pt x="0" y="0"/>
                </a:moveTo>
                <a:lnTo>
                  <a:pt x="365915" y="131704"/>
                </a:lnTo>
                <a:lnTo>
                  <a:pt x="299572" y="53690"/>
                </a:lnTo>
                <a:lnTo>
                  <a:pt x="289628" y="45212"/>
                </a:lnTo>
                <a:lnTo>
                  <a:pt x="255143" y="28249"/>
                </a:lnTo>
                <a:lnTo>
                  <a:pt x="0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3556" y="863315"/>
            <a:ext cx="347345" cy="397510"/>
          </a:xfrm>
          <a:custGeom>
            <a:avLst/>
            <a:gdLst/>
            <a:ahLst/>
            <a:cxnLst/>
            <a:rect l="l" t="t" r="r" b="b"/>
            <a:pathLst>
              <a:path w="347344" h="397509">
                <a:moveTo>
                  <a:pt x="265806" y="0"/>
                </a:moveTo>
                <a:lnTo>
                  <a:pt x="0" y="256733"/>
                </a:lnTo>
                <a:lnTo>
                  <a:pt x="347008" y="397367"/>
                </a:lnTo>
                <a:lnTo>
                  <a:pt x="265806" y="0"/>
                </a:lnTo>
                <a:close/>
              </a:path>
            </a:pathLst>
          </a:custGeom>
          <a:solidFill>
            <a:srgbClr val="4CAE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9103" y="1260683"/>
            <a:ext cx="369570" cy="381000"/>
          </a:xfrm>
          <a:custGeom>
            <a:avLst/>
            <a:gdLst/>
            <a:ahLst/>
            <a:cxnLst/>
            <a:rect l="l" t="t" r="r" b="b"/>
            <a:pathLst>
              <a:path w="369569" h="381000">
                <a:moveTo>
                  <a:pt x="351461" y="0"/>
                </a:moveTo>
                <a:lnTo>
                  <a:pt x="0" y="225460"/>
                </a:lnTo>
                <a:lnTo>
                  <a:pt x="369249" y="380603"/>
                </a:lnTo>
                <a:lnTo>
                  <a:pt x="351461" y="0"/>
                </a:lnTo>
                <a:close/>
              </a:path>
            </a:pathLst>
          </a:custGeom>
          <a:solidFill>
            <a:srgbClr val="3A9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8952" y="841004"/>
            <a:ext cx="430530" cy="279400"/>
          </a:xfrm>
          <a:custGeom>
            <a:avLst/>
            <a:gdLst/>
            <a:ahLst/>
            <a:cxnLst/>
            <a:rect l="l" t="t" r="r" b="b"/>
            <a:pathLst>
              <a:path w="430530" h="279400">
                <a:moveTo>
                  <a:pt x="0" y="0"/>
                </a:moveTo>
                <a:lnTo>
                  <a:pt x="165710" y="279044"/>
                </a:lnTo>
                <a:lnTo>
                  <a:pt x="430411" y="22311"/>
                </a:lnTo>
                <a:lnTo>
                  <a:pt x="0" y="0"/>
                </a:lnTo>
                <a:close/>
              </a:path>
            </a:pathLst>
          </a:custGeom>
          <a:solidFill>
            <a:srgbClr val="57B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319" y="952622"/>
            <a:ext cx="151765" cy="364490"/>
          </a:xfrm>
          <a:custGeom>
            <a:avLst/>
            <a:gdLst/>
            <a:ahLst/>
            <a:cxnLst/>
            <a:rect l="l" t="t" r="r" b="b"/>
            <a:pathLst>
              <a:path w="151765" h="364490">
                <a:moveTo>
                  <a:pt x="34482" y="0"/>
                </a:moveTo>
                <a:lnTo>
                  <a:pt x="0" y="363870"/>
                </a:lnTo>
                <a:lnTo>
                  <a:pt x="151256" y="270113"/>
                </a:lnTo>
                <a:lnTo>
                  <a:pt x="34482" y="0"/>
                </a:lnTo>
                <a:close/>
              </a:path>
            </a:pathLst>
          </a:custGeom>
          <a:solidFill>
            <a:srgbClr val="57B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801" y="841004"/>
            <a:ext cx="269240" cy="382905"/>
          </a:xfrm>
          <a:custGeom>
            <a:avLst/>
            <a:gdLst/>
            <a:ahLst/>
            <a:cxnLst/>
            <a:rect l="l" t="t" r="r" b="b"/>
            <a:pathLst>
              <a:path w="269240" h="382905">
                <a:moveTo>
                  <a:pt x="269150" y="0"/>
                </a:moveTo>
                <a:lnTo>
                  <a:pt x="0" y="111617"/>
                </a:lnTo>
                <a:lnTo>
                  <a:pt x="116774" y="382828"/>
                </a:lnTo>
                <a:lnTo>
                  <a:pt x="269150" y="0"/>
                </a:lnTo>
                <a:close/>
              </a:path>
            </a:pathLst>
          </a:custGeom>
          <a:solidFill>
            <a:srgbClr val="66C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9801" y="682508"/>
            <a:ext cx="269240" cy="270510"/>
          </a:xfrm>
          <a:custGeom>
            <a:avLst/>
            <a:gdLst/>
            <a:ahLst/>
            <a:cxnLst/>
            <a:rect l="l" t="t" r="r" b="b"/>
            <a:pathLst>
              <a:path w="269240" h="270509">
                <a:moveTo>
                  <a:pt x="215764" y="0"/>
                </a:moveTo>
                <a:lnTo>
                  <a:pt x="0" y="270113"/>
                </a:lnTo>
                <a:lnTo>
                  <a:pt x="269150" y="158495"/>
                </a:lnTo>
                <a:lnTo>
                  <a:pt x="215764" y="0"/>
                </a:lnTo>
                <a:close/>
              </a:path>
            </a:pathLst>
          </a:custGeom>
          <a:solidFill>
            <a:srgbClr val="8CD2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576" y="841004"/>
            <a:ext cx="318135" cy="382270"/>
          </a:xfrm>
          <a:custGeom>
            <a:avLst/>
            <a:gdLst/>
            <a:ahLst/>
            <a:cxnLst/>
            <a:rect l="l" t="t" r="r" b="b"/>
            <a:pathLst>
              <a:path w="318134" h="382269">
                <a:moveTo>
                  <a:pt x="152375" y="0"/>
                </a:moveTo>
                <a:lnTo>
                  <a:pt x="0" y="381731"/>
                </a:lnTo>
                <a:lnTo>
                  <a:pt x="318086" y="279013"/>
                </a:lnTo>
                <a:lnTo>
                  <a:pt x="152375" y="0"/>
                </a:lnTo>
                <a:close/>
              </a:path>
            </a:pathLst>
          </a:custGeom>
          <a:solidFill>
            <a:srgbClr val="42AB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319" y="1222735"/>
            <a:ext cx="165735" cy="386715"/>
          </a:xfrm>
          <a:custGeom>
            <a:avLst/>
            <a:gdLst/>
            <a:ahLst/>
            <a:cxnLst/>
            <a:rect l="l" t="t" r="r" b="b"/>
            <a:pathLst>
              <a:path w="165734" h="386715">
                <a:moveTo>
                  <a:pt x="151256" y="0"/>
                </a:moveTo>
                <a:lnTo>
                  <a:pt x="0" y="93725"/>
                </a:lnTo>
                <a:lnTo>
                  <a:pt x="165722" y="386181"/>
                </a:lnTo>
                <a:lnTo>
                  <a:pt x="151256" y="0"/>
                </a:lnTo>
                <a:close/>
              </a:path>
            </a:pathLst>
          </a:custGeom>
          <a:solidFill>
            <a:srgbClr val="268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576" y="1120018"/>
            <a:ext cx="318135" cy="366395"/>
          </a:xfrm>
          <a:custGeom>
            <a:avLst/>
            <a:gdLst/>
            <a:ahLst/>
            <a:cxnLst/>
            <a:rect l="l" t="t" r="r" b="b"/>
            <a:pathLst>
              <a:path w="318134" h="366394">
                <a:moveTo>
                  <a:pt x="318086" y="0"/>
                </a:moveTo>
                <a:lnTo>
                  <a:pt x="0" y="102687"/>
                </a:lnTo>
                <a:lnTo>
                  <a:pt x="312526" y="366095"/>
                </a:lnTo>
                <a:lnTo>
                  <a:pt x="318086" y="0"/>
                </a:lnTo>
                <a:close/>
              </a:path>
            </a:pathLst>
          </a:custGeom>
          <a:solidFill>
            <a:srgbClr val="42B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6576" y="1222705"/>
            <a:ext cx="313055" cy="386715"/>
          </a:xfrm>
          <a:custGeom>
            <a:avLst/>
            <a:gdLst/>
            <a:ahLst/>
            <a:cxnLst/>
            <a:rect l="l" t="t" r="r" b="b"/>
            <a:pathLst>
              <a:path w="313055" h="386715">
                <a:moveTo>
                  <a:pt x="0" y="0"/>
                </a:moveTo>
                <a:lnTo>
                  <a:pt x="14465" y="386212"/>
                </a:lnTo>
                <a:lnTo>
                  <a:pt x="312526" y="263408"/>
                </a:lnTo>
                <a:lnTo>
                  <a:pt x="0" y="0"/>
                </a:lnTo>
                <a:close/>
              </a:path>
            </a:pathLst>
          </a:custGeom>
          <a:solidFill>
            <a:srgbClr val="3E9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952" y="578693"/>
            <a:ext cx="430530" cy="285115"/>
          </a:xfrm>
          <a:custGeom>
            <a:avLst/>
            <a:gdLst/>
            <a:ahLst/>
            <a:cxnLst/>
            <a:rect l="l" t="t" r="r" b="b"/>
            <a:pathLst>
              <a:path w="430530" h="285115">
                <a:moveTo>
                  <a:pt x="239112" y="0"/>
                </a:moveTo>
                <a:lnTo>
                  <a:pt x="0" y="262310"/>
                </a:lnTo>
                <a:lnTo>
                  <a:pt x="430411" y="284622"/>
                </a:lnTo>
                <a:lnTo>
                  <a:pt x="239112" y="0"/>
                </a:lnTo>
                <a:close/>
              </a:path>
            </a:pathLst>
          </a:custGeom>
          <a:solidFill>
            <a:srgbClr val="81CC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4457" y="578693"/>
            <a:ext cx="294005" cy="262890"/>
          </a:xfrm>
          <a:custGeom>
            <a:avLst/>
            <a:gdLst/>
            <a:ahLst/>
            <a:cxnLst/>
            <a:rect l="l" t="t" r="r" b="b"/>
            <a:pathLst>
              <a:path w="294005" h="262890">
                <a:moveTo>
                  <a:pt x="293607" y="0"/>
                </a:moveTo>
                <a:lnTo>
                  <a:pt x="0" y="103814"/>
                </a:lnTo>
                <a:lnTo>
                  <a:pt x="54495" y="262310"/>
                </a:lnTo>
                <a:lnTo>
                  <a:pt x="293607" y="0"/>
                </a:lnTo>
                <a:close/>
              </a:path>
            </a:pathLst>
          </a:custGeom>
          <a:solidFill>
            <a:srgbClr val="66C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9103" y="1120018"/>
            <a:ext cx="351790" cy="366395"/>
          </a:xfrm>
          <a:custGeom>
            <a:avLst/>
            <a:gdLst/>
            <a:ahLst/>
            <a:cxnLst/>
            <a:rect l="l" t="t" r="r" b="b"/>
            <a:pathLst>
              <a:path w="351790" h="366394">
                <a:moveTo>
                  <a:pt x="5559" y="0"/>
                </a:moveTo>
                <a:lnTo>
                  <a:pt x="0" y="366095"/>
                </a:lnTo>
                <a:lnTo>
                  <a:pt x="351461" y="140665"/>
                </a:lnTo>
                <a:lnTo>
                  <a:pt x="5559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8023" y="1597731"/>
            <a:ext cx="588645" cy="204470"/>
          </a:xfrm>
          <a:custGeom>
            <a:avLst/>
            <a:gdLst/>
            <a:ahLst/>
            <a:cxnLst/>
            <a:rect l="l" t="t" r="r" b="b"/>
            <a:pathLst>
              <a:path w="588644" h="204469">
                <a:moveTo>
                  <a:pt x="588349" y="0"/>
                </a:moveTo>
                <a:lnTo>
                  <a:pt x="338102" y="43525"/>
                </a:lnTo>
                <a:lnTo>
                  <a:pt x="0" y="159623"/>
                </a:lnTo>
                <a:lnTo>
                  <a:pt x="266928" y="204276"/>
                </a:lnTo>
                <a:lnTo>
                  <a:pt x="588349" y="0"/>
                </a:lnTo>
                <a:close/>
              </a:path>
            </a:pathLst>
          </a:custGeom>
          <a:solidFill>
            <a:srgbClr val="1F4B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9103" y="1486113"/>
            <a:ext cx="369570" cy="270510"/>
          </a:xfrm>
          <a:custGeom>
            <a:avLst/>
            <a:gdLst/>
            <a:ahLst/>
            <a:cxnLst/>
            <a:rect l="l" t="t" r="r" b="b"/>
            <a:pathLst>
              <a:path w="369569" h="270510">
                <a:moveTo>
                  <a:pt x="0" y="0"/>
                </a:moveTo>
                <a:lnTo>
                  <a:pt x="31147" y="270113"/>
                </a:lnTo>
                <a:lnTo>
                  <a:pt x="369249" y="155143"/>
                </a:lnTo>
                <a:lnTo>
                  <a:pt x="0" y="0"/>
                </a:lnTo>
                <a:close/>
              </a:path>
            </a:pathLst>
          </a:custGeom>
          <a:solidFill>
            <a:srgbClr val="4273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042" y="1608917"/>
            <a:ext cx="594360" cy="193675"/>
          </a:xfrm>
          <a:custGeom>
            <a:avLst/>
            <a:gdLst/>
            <a:ahLst/>
            <a:cxnLst/>
            <a:rect l="l" t="t" r="r" b="b"/>
            <a:pathLst>
              <a:path w="594360" h="193675">
                <a:moveTo>
                  <a:pt x="0" y="0"/>
                </a:moveTo>
                <a:lnTo>
                  <a:pt x="202417" y="162946"/>
                </a:lnTo>
                <a:lnTo>
                  <a:pt x="593908" y="193060"/>
                </a:lnTo>
                <a:lnTo>
                  <a:pt x="329208" y="147309"/>
                </a:lnTo>
                <a:lnTo>
                  <a:pt x="0" y="0"/>
                </a:lnTo>
                <a:close/>
              </a:path>
            </a:pathLst>
          </a:custGeom>
          <a:solidFill>
            <a:srgbClr val="375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0565" y="1024036"/>
            <a:ext cx="268605" cy="364490"/>
          </a:xfrm>
          <a:custGeom>
            <a:avLst/>
            <a:gdLst/>
            <a:ahLst/>
            <a:cxnLst/>
            <a:rect l="l" t="t" r="r" b="b"/>
            <a:pathLst>
              <a:path w="268605" h="364490">
                <a:moveTo>
                  <a:pt x="268031" y="0"/>
                </a:moveTo>
                <a:lnTo>
                  <a:pt x="0" y="236616"/>
                </a:lnTo>
                <a:lnTo>
                  <a:pt x="264700" y="363870"/>
                </a:lnTo>
                <a:lnTo>
                  <a:pt x="268031" y="0"/>
                </a:lnTo>
                <a:close/>
              </a:path>
            </a:pathLst>
          </a:custGeom>
          <a:solidFill>
            <a:srgbClr val="4398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0565" y="1260652"/>
            <a:ext cx="264795" cy="381000"/>
          </a:xfrm>
          <a:custGeom>
            <a:avLst/>
            <a:gdLst/>
            <a:ahLst/>
            <a:cxnLst/>
            <a:rect l="l" t="t" r="r" b="b"/>
            <a:pathLst>
              <a:path w="264794" h="381000">
                <a:moveTo>
                  <a:pt x="0" y="0"/>
                </a:moveTo>
                <a:lnTo>
                  <a:pt x="17788" y="380603"/>
                </a:lnTo>
                <a:lnTo>
                  <a:pt x="264700" y="127253"/>
                </a:lnTo>
                <a:lnTo>
                  <a:pt x="0" y="0"/>
                </a:lnTo>
                <a:close/>
              </a:path>
            </a:pathLst>
          </a:custGeom>
          <a:solidFill>
            <a:srgbClr val="42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38597" y="855512"/>
            <a:ext cx="134620" cy="370840"/>
          </a:xfrm>
          <a:custGeom>
            <a:avLst/>
            <a:gdLst/>
            <a:ahLst/>
            <a:cxnLst/>
            <a:rect l="l" t="t" r="r" b="b"/>
            <a:pathLst>
              <a:path w="134619" h="370840">
                <a:moveTo>
                  <a:pt x="42266" y="0"/>
                </a:moveTo>
                <a:lnTo>
                  <a:pt x="0" y="168523"/>
                </a:lnTo>
                <a:lnTo>
                  <a:pt x="134578" y="370545"/>
                </a:lnTo>
                <a:lnTo>
                  <a:pt x="42266" y="0"/>
                </a:lnTo>
                <a:close/>
              </a:path>
            </a:pathLst>
          </a:custGeom>
          <a:solidFill>
            <a:srgbClr val="005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89363" y="863315"/>
            <a:ext cx="349250" cy="397510"/>
          </a:xfrm>
          <a:custGeom>
            <a:avLst/>
            <a:gdLst/>
            <a:ahLst/>
            <a:cxnLst/>
            <a:rect l="l" t="t" r="r" b="b"/>
            <a:pathLst>
              <a:path w="349250" h="397509">
                <a:moveTo>
                  <a:pt x="0" y="0"/>
                </a:moveTo>
                <a:lnTo>
                  <a:pt x="81201" y="397337"/>
                </a:lnTo>
                <a:lnTo>
                  <a:pt x="349233" y="160721"/>
                </a:lnTo>
                <a:lnTo>
                  <a:pt x="0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8077" y="578693"/>
            <a:ext cx="372745" cy="133985"/>
          </a:xfrm>
          <a:custGeom>
            <a:avLst/>
            <a:gdLst/>
            <a:ahLst/>
            <a:cxnLst/>
            <a:rect l="l" t="t" r="r" b="b"/>
            <a:pathLst>
              <a:path w="372744" h="133984">
                <a:moveTo>
                  <a:pt x="0" y="0"/>
                </a:moveTo>
                <a:lnTo>
                  <a:pt x="372584" y="133929"/>
                </a:lnTo>
                <a:lnTo>
                  <a:pt x="285835" y="30144"/>
                </a:lnTo>
                <a:lnTo>
                  <a:pt x="0" y="0"/>
                </a:lnTo>
                <a:close/>
              </a:path>
            </a:pathLst>
          </a:custGeom>
          <a:solidFill>
            <a:srgbClr val="57B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8077" y="578693"/>
            <a:ext cx="372745" cy="285115"/>
          </a:xfrm>
          <a:custGeom>
            <a:avLst/>
            <a:gdLst/>
            <a:ahLst/>
            <a:cxnLst/>
            <a:rect l="l" t="t" r="r" b="b"/>
            <a:pathLst>
              <a:path w="372744" h="285115">
                <a:moveTo>
                  <a:pt x="0" y="0"/>
                </a:moveTo>
                <a:lnTo>
                  <a:pt x="191298" y="284622"/>
                </a:lnTo>
                <a:lnTo>
                  <a:pt x="372584" y="133929"/>
                </a:lnTo>
                <a:lnTo>
                  <a:pt x="0" y="0"/>
                </a:lnTo>
                <a:close/>
              </a:path>
            </a:pathLst>
          </a:custGeom>
          <a:solidFill>
            <a:srgbClr val="66C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375" y="712622"/>
            <a:ext cx="349250" cy="311785"/>
          </a:xfrm>
          <a:custGeom>
            <a:avLst/>
            <a:gdLst/>
            <a:ahLst/>
            <a:cxnLst/>
            <a:rect l="l" t="t" r="r" b="b"/>
            <a:pathLst>
              <a:path w="349250" h="311784">
                <a:moveTo>
                  <a:pt x="181285" y="0"/>
                </a:moveTo>
                <a:lnTo>
                  <a:pt x="0" y="150693"/>
                </a:lnTo>
                <a:lnTo>
                  <a:pt x="349221" y="311414"/>
                </a:lnTo>
                <a:lnTo>
                  <a:pt x="181285" y="0"/>
                </a:lnTo>
                <a:close/>
              </a:path>
            </a:pathLst>
          </a:custGeom>
          <a:solidFill>
            <a:srgbClr val="57B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3912" y="608838"/>
            <a:ext cx="297180" cy="415290"/>
          </a:xfrm>
          <a:custGeom>
            <a:avLst/>
            <a:gdLst/>
            <a:ahLst/>
            <a:cxnLst/>
            <a:rect l="l" t="t" r="r" b="b"/>
            <a:pathLst>
              <a:path w="297180" h="415290">
                <a:moveTo>
                  <a:pt x="0" y="0"/>
                </a:moveTo>
                <a:lnTo>
                  <a:pt x="86749" y="103784"/>
                </a:lnTo>
                <a:lnTo>
                  <a:pt x="254684" y="415198"/>
                </a:lnTo>
                <a:lnTo>
                  <a:pt x="296951" y="246674"/>
                </a:lnTo>
                <a:lnTo>
                  <a:pt x="0" y="0"/>
                </a:lnTo>
                <a:close/>
              </a:path>
            </a:pathLst>
          </a:custGeom>
          <a:solidFill>
            <a:srgbClr val="2EA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1042" y="1486113"/>
            <a:ext cx="329565" cy="270510"/>
          </a:xfrm>
          <a:custGeom>
            <a:avLst/>
            <a:gdLst/>
            <a:ahLst/>
            <a:cxnLst/>
            <a:rect l="l" t="t" r="r" b="b"/>
            <a:pathLst>
              <a:path w="329565" h="270510">
                <a:moveTo>
                  <a:pt x="298060" y="0"/>
                </a:moveTo>
                <a:lnTo>
                  <a:pt x="0" y="122773"/>
                </a:lnTo>
                <a:lnTo>
                  <a:pt x="329208" y="270113"/>
                </a:lnTo>
                <a:lnTo>
                  <a:pt x="298060" y="0"/>
                </a:lnTo>
                <a:close/>
              </a:path>
            </a:pathLst>
          </a:custGeom>
          <a:solidFill>
            <a:srgbClr val="347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8353" y="1386779"/>
            <a:ext cx="248285" cy="254635"/>
          </a:xfrm>
          <a:custGeom>
            <a:avLst/>
            <a:gdLst/>
            <a:ahLst/>
            <a:cxnLst/>
            <a:rect l="l" t="t" r="r" b="b"/>
            <a:pathLst>
              <a:path w="248285" h="254635">
                <a:moveTo>
                  <a:pt x="245790" y="0"/>
                </a:moveTo>
                <a:lnTo>
                  <a:pt x="0" y="254477"/>
                </a:lnTo>
                <a:lnTo>
                  <a:pt x="248018" y="210952"/>
                </a:lnTo>
                <a:lnTo>
                  <a:pt x="245790" y="0"/>
                </a:lnTo>
                <a:close/>
              </a:path>
            </a:pathLst>
          </a:custGeom>
          <a:solidFill>
            <a:srgbClr val="2A7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4144" y="1024036"/>
            <a:ext cx="139065" cy="364490"/>
          </a:xfrm>
          <a:custGeom>
            <a:avLst/>
            <a:gdLst/>
            <a:ahLst/>
            <a:cxnLst/>
            <a:rect l="l" t="t" r="r" b="b"/>
            <a:pathLst>
              <a:path w="139064" h="364490">
                <a:moveTo>
                  <a:pt x="4453" y="0"/>
                </a:moveTo>
                <a:lnTo>
                  <a:pt x="0" y="363870"/>
                </a:lnTo>
                <a:lnTo>
                  <a:pt x="139031" y="202021"/>
                </a:lnTo>
                <a:lnTo>
                  <a:pt x="4453" y="0"/>
                </a:lnTo>
                <a:close/>
              </a:path>
            </a:pathLst>
          </a:custGeom>
          <a:solidFill>
            <a:srgbClr val="268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3037" y="1226058"/>
            <a:ext cx="140335" cy="372110"/>
          </a:xfrm>
          <a:custGeom>
            <a:avLst/>
            <a:gdLst/>
            <a:ahLst/>
            <a:cxnLst/>
            <a:rect l="l" t="t" r="r" b="b"/>
            <a:pathLst>
              <a:path w="140335" h="372109">
                <a:moveTo>
                  <a:pt x="140137" y="0"/>
                </a:moveTo>
                <a:lnTo>
                  <a:pt x="0" y="160721"/>
                </a:lnTo>
                <a:lnTo>
                  <a:pt x="3334" y="371673"/>
                </a:lnTo>
                <a:lnTo>
                  <a:pt x="140137" y="0"/>
                </a:lnTo>
                <a:close/>
              </a:path>
            </a:pathLst>
          </a:custGeom>
          <a:solidFill>
            <a:srgbClr val="305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92091" y="1450868"/>
            <a:ext cx="146050" cy="167005"/>
          </a:xfrm>
          <a:custGeom>
            <a:avLst/>
            <a:gdLst/>
            <a:ahLst/>
            <a:cxnLst/>
            <a:rect l="l" t="t" r="r" b="b"/>
            <a:pathLst>
              <a:path w="146050" h="167005">
                <a:moveTo>
                  <a:pt x="96554" y="0"/>
                </a:moveTo>
                <a:lnTo>
                  <a:pt x="51120" y="8133"/>
                </a:lnTo>
                <a:lnTo>
                  <a:pt x="18143" y="31582"/>
                </a:lnTo>
                <a:lnTo>
                  <a:pt x="1359" y="67599"/>
                </a:lnTo>
                <a:lnTo>
                  <a:pt x="0" y="81934"/>
                </a:lnTo>
                <a:lnTo>
                  <a:pt x="1287" y="97582"/>
                </a:lnTo>
                <a:lnTo>
                  <a:pt x="18705" y="136259"/>
                </a:lnTo>
                <a:lnTo>
                  <a:pt x="51393" y="160263"/>
                </a:lnTo>
                <a:lnTo>
                  <a:pt x="78452" y="166670"/>
                </a:lnTo>
                <a:lnTo>
                  <a:pt x="94559" y="166141"/>
                </a:lnTo>
                <a:lnTo>
                  <a:pt x="141216" y="151932"/>
                </a:lnTo>
                <a:lnTo>
                  <a:pt x="141829" y="141915"/>
                </a:lnTo>
                <a:lnTo>
                  <a:pt x="96970" y="141915"/>
                </a:lnTo>
                <a:lnTo>
                  <a:pt x="80101" y="140674"/>
                </a:lnTo>
                <a:lnTo>
                  <a:pt x="42930" y="121695"/>
                </a:lnTo>
                <a:lnTo>
                  <a:pt x="28933" y="85038"/>
                </a:lnTo>
                <a:lnTo>
                  <a:pt x="30380" y="70056"/>
                </a:lnTo>
                <a:lnTo>
                  <a:pt x="51258" y="35874"/>
                </a:lnTo>
                <a:lnTo>
                  <a:pt x="77764" y="25727"/>
                </a:lnTo>
                <a:lnTo>
                  <a:pt x="136213" y="25727"/>
                </a:lnTo>
                <a:lnTo>
                  <a:pt x="143460" y="16255"/>
                </a:lnTo>
                <a:lnTo>
                  <a:pt x="132830" y="10384"/>
                </a:lnTo>
                <a:lnTo>
                  <a:pt x="121761" y="5591"/>
                </a:lnTo>
                <a:lnTo>
                  <a:pt x="109816" y="2066"/>
                </a:lnTo>
                <a:lnTo>
                  <a:pt x="96554" y="0"/>
                </a:lnTo>
                <a:close/>
              </a:path>
              <a:path w="146050" h="167005">
                <a:moveTo>
                  <a:pt x="145688" y="78770"/>
                </a:moveTo>
                <a:lnTo>
                  <a:pt x="82298" y="78770"/>
                </a:lnTo>
                <a:lnTo>
                  <a:pt x="82298" y="103337"/>
                </a:lnTo>
                <a:lnTo>
                  <a:pt x="120112" y="103337"/>
                </a:lnTo>
                <a:lnTo>
                  <a:pt x="120112" y="134579"/>
                </a:lnTo>
                <a:lnTo>
                  <a:pt x="109102" y="139456"/>
                </a:lnTo>
                <a:lnTo>
                  <a:pt x="96970" y="141915"/>
                </a:lnTo>
                <a:lnTo>
                  <a:pt x="141829" y="141915"/>
                </a:lnTo>
                <a:lnTo>
                  <a:pt x="145688" y="78770"/>
                </a:lnTo>
                <a:close/>
              </a:path>
              <a:path w="146050" h="167005">
                <a:moveTo>
                  <a:pt x="136213" y="25727"/>
                </a:moveTo>
                <a:lnTo>
                  <a:pt x="77764" y="25727"/>
                </a:lnTo>
                <a:lnTo>
                  <a:pt x="93349" y="26143"/>
                </a:lnTo>
                <a:lnTo>
                  <a:pt x="106582" y="28108"/>
                </a:lnTo>
                <a:lnTo>
                  <a:pt x="117953" y="31582"/>
                </a:lnTo>
                <a:lnTo>
                  <a:pt x="127954" y="36523"/>
                </a:lnTo>
                <a:lnTo>
                  <a:pt x="136213" y="25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70033" y="1452259"/>
            <a:ext cx="120650" cy="163830"/>
          </a:xfrm>
          <a:custGeom>
            <a:avLst/>
            <a:gdLst/>
            <a:ahLst/>
            <a:cxnLst/>
            <a:rect l="l" t="t" r="r" b="b"/>
            <a:pathLst>
              <a:path w="120650" h="163830">
                <a:moveTo>
                  <a:pt x="41201" y="0"/>
                </a:moveTo>
                <a:lnTo>
                  <a:pt x="26574" y="12"/>
                </a:lnTo>
                <a:lnTo>
                  <a:pt x="15108" y="385"/>
                </a:lnTo>
                <a:lnTo>
                  <a:pt x="5863" y="984"/>
                </a:lnTo>
                <a:lnTo>
                  <a:pt x="0" y="163332"/>
                </a:lnTo>
                <a:lnTo>
                  <a:pt x="27800" y="163332"/>
                </a:lnTo>
                <a:lnTo>
                  <a:pt x="27800" y="104171"/>
                </a:lnTo>
                <a:lnTo>
                  <a:pt x="82158" y="104171"/>
                </a:lnTo>
                <a:lnTo>
                  <a:pt x="77855" y="97465"/>
                </a:lnTo>
                <a:lnTo>
                  <a:pt x="90020" y="90266"/>
                </a:lnTo>
                <a:lnTo>
                  <a:pt x="98694" y="81538"/>
                </a:lnTo>
                <a:lnTo>
                  <a:pt x="38382" y="81538"/>
                </a:lnTo>
                <a:lnTo>
                  <a:pt x="29426" y="81080"/>
                </a:lnTo>
                <a:lnTo>
                  <a:pt x="27800" y="26050"/>
                </a:lnTo>
                <a:lnTo>
                  <a:pt x="33360" y="24923"/>
                </a:lnTo>
                <a:lnTo>
                  <a:pt x="40038" y="23795"/>
                </a:lnTo>
                <a:lnTo>
                  <a:pt x="100081" y="23795"/>
                </a:lnTo>
                <a:lnTo>
                  <a:pt x="97210" y="19126"/>
                </a:lnTo>
                <a:lnTo>
                  <a:pt x="87803" y="10586"/>
                </a:lnTo>
                <a:lnTo>
                  <a:pt x="75415" y="4315"/>
                </a:lnTo>
                <a:lnTo>
                  <a:pt x="59933" y="484"/>
                </a:lnTo>
                <a:lnTo>
                  <a:pt x="41201" y="0"/>
                </a:lnTo>
                <a:close/>
              </a:path>
              <a:path w="120650" h="163830">
                <a:moveTo>
                  <a:pt x="82158" y="104171"/>
                </a:moveTo>
                <a:lnTo>
                  <a:pt x="52279" y="104171"/>
                </a:lnTo>
                <a:lnTo>
                  <a:pt x="87867" y="163332"/>
                </a:lnTo>
                <a:lnTo>
                  <a:pt x="120121" y="163332"/>
                </a:lnTo>
                <a:lnTo>
                  <a:pt x="82158" y="104171"/>
                </a:lnTo>
                <a:close/>
              </a:path>
              <a:path w="120650" h="163830">
                <a:moveTo>
                  <a:pt x="52279" y="104171"/>
                </a:moveTo>
                <a:lnTo>
                  <a:pt x="33360" y="104171"/>
                </a:lnTo>
                <a:lnTo>
                  <a:pt x="38932" y="105298"/>
                </a:lnTo>
                <a:lnTo>
                  <a:pt x="48932" y="105298"/>
                </a:lnTo>
                <a:lnTo>
                  <a:pt x="52279" y="104171"/>
                </a:lnTo>
                <a:close/>
              </a:path>
              <a:path w="120650" h="163830">
                <a:moveTo>
                  <a:pt x="100081" y="23795"/>
                </a:moveTo>
                <a:lnTo>
                  <a:pt x="45598" y="23795"/>
                </a:lnTo>
                <a:lnTo>
                  <a:pt x="62186" y="26412"/>
                </a:lnTo>
                <a:lnTo>
                  <a:pt x="73543" y="33735"/>
                </a:lnTo>
                <a:lnTo>
                  <a:pt x="79353" y="44971"/>
                </a:lnTo>
                <a:lnTo>
                  <a:pt x="80080" y="51715"/>
                </a:lnTo>
                <a:lnTo>
                  <a:pt x="77455" y="65190"/>
                </a:lnTo>
                <a:lnTo>
                  <a:pt x="69581" y="74939"/>
                </a:lnTo>
                <a:lnTo>
                  <a:pt x="56460" y="80572"/>
                </a:lnTo>
                <a:lnTo>
                  <a:pt x="38382" y="81538"/>
                </a:lnTo>
                <a:lnTo>
                  <a:pt x="98694" y="81538"/>
                </a:lnTo>
                <a:lnTo>
                  <a:pt x="99317" y="80911"/>
                </a:lnTo>
                <a:lnTo>
                  <a:pt x="105590" y="69631"/>
                </a:lnTo>
                <a:lnTo>
                  <a:pt x="108684" y="56654"/>
                </a:lnTo>
                <a:lnTo>
                  <a:pt x="107538" y="42331"/>
                </a:lnTo>
                <a:lnTo>
                  <a:pt x="103751" y="29765"/>
                </a:lnTo>
                <a:lnTo>
                  <a:pt x="100081" y="23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10168" y="1602739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98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0168" y="1545589"/>
            <a:ext cx="27940" cy="44450"/>
          </a:xfrm>
          <a:custGeom>
            <a:avLst/>
            <a:gdLst/>
            <a:ahLst/>
            <a:cxnLst/>
            <a:rect l="l" t="t" r="r" b="b"/>
            <a:pathLst>
              <a:path w="27939" h="44450">
                <a:moveTo>
                  <a:pt x="0" y="22224"/>
                </a:moveTo>
                <a:lnTo>
                  <a:pt x="27800" y="22224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0168" y="1532889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308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0168" y="1478280"/>
            <a:ext cx="27940" cy="41910"/>
          </a:xfrm>
          <a:custGeom>
            <a:avLst/>
            <a:gdLst/>
            <a:ahLst/>
            <a:cxnLst/>
            <a:rect l="l" t="t" r="r" b="b"/>
            <a:pathLst>
              <a:path w="27939" h="41909">
                <a:moveTo>
                  <a:pt x="0" y="20954"/>
                </a:moveTo>
                <a:lnTo>
                  <a:pt x="27800" y="20954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10168" y="146558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98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2519" y="1602739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98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42519" y="1545589"/>
            <a:ext cx="27940" cy="44450"/>
          </a:xfrm>
          <a:custGeom>
            <a:avLst/>
            <a:gdLst/>
            <a:ahLst/>
            <a:cxnLst/>
            <a:rect l="l" t="t" r="r" b="b"/>
            <a:pathLst>
              <a:path w="27939" h="44450">
                <a:moveTo>
                  <a:pt x="0" y="22224"/>
                </a:moveTo>
                <a:lnTo>
                  <a:pt x="27812" y="22224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42519" y="1532889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308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42519" y="1478280"/>
            <a:ext cx="27940" cy="41910"/>
          </a:xfrm>
          <a:custGeom>
            <a:avLst/>
            <a:gdLst/>
            <a:ahLst/>
            <a:cxnLst/>
            <a:rect l="l" t="t" r="r" b="b"/>
            <a:pathLst>
              <a:path w="27939" h="41909">
                <a:moveTo>
                  <a:pt x="0" y="20954"/>
                </a:moveTo>
                <a:lnTo>
                  <a:pt x="27812" y="20954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42519" y="146558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98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74869" y="1449263"/>
            <a:ext cx="132715" cy="170180"/>
          </a:xfrm>
          <a:custGeom>
            <a:avLst/>
            <a:gdLst/>
            <a:ahLst/>
            <a:cxnLst/>
            <a:rect l="l" t="t" r="r" b="b"/>
            <a:pathLst>
              <a:path w="132714" h="170180">
                <a:moveTo>
                  <a:pt x="62399" y="61386"/>
                </a:moveTo>
                <a:lnTo>
                  <a:pt x="27812" y="61386"/>
                </a:lnTo>
                <a:lnTo>
                  <a:pt x="129015" y="169651"/>
                </a:lnTo>
                <a:lnTo>
                  <a:pt x="132350" y="168554"/>
                </a:lnTo>
                <a:lnTo>
                  <a:pt x="132350" y="106039"/>
                </a:lnTo>
                <a:lnTo>
                  <a:pt x="104549" y="106039"/>
                </a:lnTo>
                <a:lnTo>
                  <a:pt x="62399" y="61386"/>
                </a:lnTo>
                <a:close/>
              </a:path>
              <a:path w="132714" h="170180">
                <a:moveTo>
                  <a:pt x="4453" y="0"/>
                </a:moveTo>
                <a:lnTo>
                  <a:pt x="0" y="1127"/>
                </a:lnTo>
                <a:lnTo>
                  <a:pt x="0" y="166329"/>
                </a:lnTo>
                <a:lnTo>
                  <a:pt x="27812" y="166329"/>
                </a:lnTo>
                <a:lnTo>
                  <a:pt x="27812" y="61386"/>
                </a:lnTo>
                <a:lnTo>
                  <a:pt x="62399" y="61386"/>
                </a:lnTo>
                <a:lnTo>
                  <a:pt x="4453" y="0"/>
                </a:lnTo>
                <a:close/>
              </a:path>
              <a:path w="132714" h="170180">
                <a:moveTo>
                  <a:pt x="132350" y="3352"/>
                </a:moveTo>
                <a:lnTo>
                  <a:pt x="104549" y="3352"/>
                </a:lnTo>
                <a:lnTo>
                  <a:pt x="104549" y="106039"/>
                </a:lnTo>
                <a:lnTo>
                  <a:pt x="132350" y="106039"/>
                </a:lnTo>
                <a:lnTo>
                  <a:pt x="132350" y="3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92669" y="1688214"/>
            <a:ext cx="139700" cy="168910"/>
          </a:xfrm>
          <a:custGeom>
            <a:avLst/>
            <a:gdLst/>
            <a:ahLst/>
            <a:cxnLst/>
            <a:rect l="l" t="t" r="r" b="b"/>
            <a:pathLst>
              <a:path w="139700" h="168910">
                <a:moveTo>
                  <a:pt x="89972" y="0"/>
                </a:moveTo>
                <a:lnTo>
                  <a:pt x="45560" y="9476"/>
                </a:lnTo>
                <a:lnTo>
                  <a:pt x="14417" y="35278"/>
                </a:lnTo>
                <a:lnTo>
                  <a:pt x="0" y="73245"/>
                </a:lnTo>
                <a:lnTo>
                  <a:pt x="855" y="90092"/>
                </a:lnTo>
                <a:lnTo>
                  <a:pt x="14834" y="131673"/>
                </a:lnTo>
                <a:lnTo>
                  <a:pt x="43463" y="158389"/>
                </a:lnTo>
                <a:lnTo>
                  <a:pt x="83572" y="168413"/>
                </a:lnTo>
                <a:lnTo>
                  <a:pt x="97982" y="167518"/>
                </a:lnTo>
                <a:lnTo>
                  <a:pt x="111392" y="164982"/>
                </a:lnTo>
                <a:lnTo>
                  <a:pt x="123549" y="161081"/>
                </a:lnTo>
                <a:lnTo>
                  <a:pt x="134196" y="156095"/>
                </a:lnTo>
                <a:lnTo>
                  <a:pt x="139547" y="152838"/>
                </a:lnTo>
                <a:lnTo>
                  <a:pt x="135193" y="141364"/>
                </a:lnTo>
                <a:lnTo>
                  <a:pt x="93761" y="141364"/>
                </a:lnTo>
                <a:lnTo>
                  <a:pt x="76319" y="140044"/>
                </a:lnTo>
                <a:lnTo>
                  <a:pt x="40044" y="120429"/>
                </a:lnTo>
                <a:lnTo>
                  <a:pt x="29474" y="96615"/>
                </a:lnTo>
                <a:lnTo>
                  <a:pt x="30304" y="78689"/>
                </a:lnTo>
                <a:lnTo>
                  <a:pt x="47156" y="40248"/>
                </a:lnTo>
                <a:lnTo>
                  <a:pt x="82261" y="25685"/>
                </a:lnTo>
                <a:lnTo>
                  <a:pt x="127863" y="25685"/>
                </a:lnTo>
                <a:lnTo>
                  <a:pt x="138441" y="14428"/>
                </a:lnTo>
                <a:lnTo>
                  <a:pt x="128211" y="9201"/>
                </a:lnTo>
                <a:lnTo>
                  <a:pt x="116495" y="4766"/>
                </a:lnTo>
                <a:lnTo>
                  <a:pt x="103635" y="1555"/>
                </a:lnTo>
                <a:lnTo>
                  <a:pt x="89972" y="0"/>
                </a:lnTo>
                <a:close/>
              </a:path>
              <a:path w="139700" h="168910">
                <a:moveTo>
                  <a:pt x="130653" y="129398"/>
                </a:moveTo>
                <a:lnTo>
                  <a:pt x="119212" y="135176"/>
                </a:lnTo>
                <a:lnTo>
                  <a:pt x="106468" y="139217"/>
                </a:lnTo>
                <a:lnTo>
                  <a:pt x="93761" y="141364"/>
                </a:lnTo>
                <a:lnTo>
                  <a:pt x="135193" y="141364"/>
                </a:lnTo>
                <a:lnTo>
                  <a:pt x="130653" y="129398"/>
                </a:lnTo>
                <a:close/>
              </a:path>
              <a:path w="139700" h="168910">
                <a:moveTo>
                  <a:pt x="127863" y="25685"/>
                </a:moveTo>
                <a:lnTo>
                  <a:pt x="82261" y="25685"/>
                </a:lnTo>
                <a:lnTo>
                  <a:pt x="96022" y="26677"/>
                </a:lnTo>
                <a:lnTo>
                  <a:pt x="108708" y="29490"/>
                </a:lnTo>
                <a:lnTo>
                  <a:pt x="120382" y="33647"/>
                </a:lnTo>
                <a:lnTo>
                  <a:pt x="127863" y="25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805" y="184086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68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71146" y="169037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2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93489" y="1690357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2948"/>
                </a:lnTo>
              </a:path>
            </a:pathLst>
          </a:custGeom>
          <a:ln w="279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2422" y="1688134"/>
            <a:ext cx="163830" cy="165735"/>
          </a:xfrm>
          <a:custGeom>
            <a:avLst/>
            <a:gdLst/>
            <a:ahLst/>
            <a:cxnLst/>
            <a:rect l="l" t="t" r="r" b="b"/>
            <a:pathLst>
              <a:path w="163830" h="165735">
                <a:moveTo>
                  <a:pt x="10012" y="0"/>
                </a:moveTo>
                <a:lnTo>
                  <a:pt x="6681" y="1097"/>
                </a:lnTo>
                <a:lnTo>
                  <a:pt x="0" y="165171"/>
                </a:lnTo>
                <a:lnTo>
                  <a:pt x="26694" y="165171"/>
                </a:lnTo>
                <a:lnTo>
                  <a:pt x="28919" y="68092"/>
                </a:lnTo>
                <a:lnTo>
                  <a:pt x="55482" y="68092"/>
                </a:lnTo>
                <a:lnTo>
                  <a:pt x="10012" y="0"/>
                </a:lnTo>
                <a:close/>
              </a:path>
              <a:path w="163830" h="165735">
                <a:moveTo>
                  <a:pt x="159544" y="68092"/>
                </a:moveTo>
                <a:lnTo>
                  <a:pt x="134575" y="68092"/>
                </a:lnTo>
                <a:lnTo>
                  <a:pt x="136803" y="165171"/>
                </a:lnTo>
                <a:lnTo>
                  <a:pt x="163497" y="165171"/>
                </a:lnTo>
                <a:lnTo>
                  <a:pt x="159544" y="68092"/>
                </a:lnTo>
                <a:close/>
              </a:path>
              <a:path w="163830" h="165735">
                <a:moveTo>
                  <a:pt x="55482" y="68092"/>
                </a:moveTo>
                <a:lnTo>
                  <a:pt x="28919" y="68092"/>
                </a:lnTo>
                <a:lnTo>
                  <a:pt x="80083" y="145084"/>
                </a:lnTo>
                <a:lnTo>
                  <a:pt x="83414" y="145084"/>
                </a:lnTo>
                <a:lnTo>
                  <a:pt x="107881" y="108264"/>
                </a:lnTo>
                <a:lnTo>
                  <a:pt x="82308" y="108264"/>
                </a:lnTo>
                <a:lnTo>
                  <a:pt x="55482" y="68092"/>
                </a:lnTo>
                <a:close/>
              </a:path>
              <a:path w="163830" h="165735">
                <a:moveTo>
                  <a:pt x="152375" y="0"/>
                </a:moveTo>
                <a:lnTo>
                  <a:pt x="82308" y="108264"/>
                </a:lnTo>
                <a:lnTo>
                  <a:pt x="107881" y="108264"/>
                </a:lnTo>
                <a:lnTo>
                  <a:pt x="134575" y="68092"/>
                </a:lnTo>
                <a:lnTo>
                  <a:pt x="159544" y="68092"/>
                </a:lnTo>
                <a:lnTo>
                  <a:pt x="156816" y="1097"/>
                </a:lnTo>
                <a:lnTo>
                  <a:pt x="152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22599" y="1688134"/>
            <a:ext cx="152400" cy="165735"/>
          </a:xfrm>
          <a:custGeom>
            <a:avLst/>
            <a:gdLst/>
            <a:ahLst/>
            <a:cxnLst/>
            <a:rect l="l" t="t" r="r" b="b"/>
            <a:pathLst>
              <a:path w="152400" h="165735">
                <a:moveTo>
                  <a:pt x="77855" y="0"/>
                </a:moveTo>
                <a:lnTo>
                  <a:pt x="74523" y="0"/>
                </a:lnTo>
                <a:lnTo>
                  <a:pt x="0" y="165171"/>
                </a:lnTo>
                <a:lnTo>
                  <a:pt x="27803" y="165171"/>
                </a:lnTo>
                <a:lnTo>
                  <a:pt x="43376" y="128351"/>
                </a:lnTo>
                <a:lnTo>
                  <a:pt x="135756" y="128351"/>
                </a:lnTo>
                <a:lnTo>
                  <a:pt x="125691" y="106039"/>
                </a:lnTo>
                <a:lnTo>
                  <a:pt x="53388" y="106039"/>
                </a:lnTo>
                <a:lnTo>
                  <a:pt x="75630" y="51328"/>
                </a:lnTo>
                <a:lnTo>
                  <a:pt x="101010" y="51328"/>
                </a:lnTo>
                <a:lnTo>
                  <a:pt x="77855" y="0"/>
                </a:lnTo>
                <a:close/>
              </a:path>
              <a:path w="152400" h="165735">
                <a:moveTo>
                  <a:pt x="135756" y="128351"/>
                </a:moveTo>
                <a:lnTo>
                  <a:pt x="107883" y="128351"/>
                </a:lnTo>
                <a:lnTo>
                  <a:pt x="123456" y="165171"/>
                </a:lnTo>
                <a:lnTo>
                  <a:pt x="152366" y="165171"/>
                </a:lnTo>
                <a:lnTo>
                  <a:pt x="135756" y="128351"/>
                </a:lnTo>
                <a:close/>
              </a:path>
              <a:path w="152400" h="165735">
                <a:moveTo>
                  <a:pt x="101010" y="51328"/>
                </a:moveTo>
                <a:lnTo>
                  <a:pt x="75630" y="51328"/>
                </a:lnTo>
                <a:lnTo>
                  <a:pt x="98989" y="106039"/>
                </a:lnTo>
                <a:lnTo>
                  <a:pt x="125691" y="106039"/>
                </a:lnTo>
                <a:lnTo>
                  <a:pt x="101010" y="51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33357" y="1716024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4">
                <a:moveTo>
                  <a:pt x="0" y="0"/>
                </a:moveTo>
                <a:lnTo>
                  <a:pt x="0" y="137281"/>
                </a:lnTo>
              </a:path>
            </a:pathLst>
          </a:custGeom>
          <a:ln w="29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68296" y="1703191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0" y="0"/>
                </a:moveTo>
                <a:lnTo>
                  <a:pt x="252471" y="0"/>
                </a:lnTo>
              </a:path>
            </a:pathLst>
          </a:custGeom>
          <a:ln w="26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22888" y="1840864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788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22888" y="1783079"/>
            <a:ext cx="27305" cy="45720"/>
          </a:xfrm>
          <a:custGeom>
            <a:avLst/>
            <a:gdLst/>
            <a:ahLst/>
            <a:cxnLst/>
            <a:rect l="l" t="t" r="r" b="b"/>
            <a:pathLst>
              <a:path w="27305" h="45719">
                <a:moveTo>
                  <a:pt x="0" y="22860"/>
                </a:moveTo>
                <a:lnTo>
                  <a:pt x="26694" y="228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22888" y="1771014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2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22888" y="1715770"/>
            <a:ext cx="27305" cy="43180"/>
          </a:xfrm>
          <a:custGeom>
            <a:avLst/>
            <a:gdLst/>
            <a:ahLst/>
            <a:cxnLst/>
            <a:rect l="l" t="t" r="r" b="b"/>
            <a:pathLst>
              <a:path w="27305" h="43180">
                <a:moveTo>
                  <a:pt x="0" y="21589"/>
                </a:moveTo>
                <a:lnTo>
                  <a:pt x="26694" y="21589"/>
                </a:lnTo>
              </a:path>
            </a:pathLst>
          </a:custGeom>
          <a:ln w="44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11548" y="193935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36"/>
                </a:lnTo>
              </a:path>
            </a:pathLst>
          </a:custGeom>
          <a:ln w="29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97642" y="2014220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90095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97642" y="194119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98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18870" y="1929231"/>
            <a:ext cx="130175" cy="165735"/>
          </a:xfrm>
          <a:custGeom>
            <a:avLst/>
            <a:gdLst/>
            <a:ahLst/>
            <a:cxnLst/>
            <a:rect l="l" t="t" r="r" b="b"/>
            <a:pathLst>
              <a:path w="130175" h="165735">
                <a:moveTo>
                  <a:pt x="27800" y="0"/>
                </a:moveTo>
                <a:lnTo>
                  <a:pt x="0" y="0"/>
                </a:lnTo>
                <a:lnTo>
                  <a:pt x="0" y="100431"/>
                </a:lnTo>
                <a:lnTo>
                  <a:pt x="12113" y="142367"/>
                </a:lnTo>
                <a:lnTo>
                  <a:pt x="45872" y="163253"/>
                </a:lnTo>
                <a:lnTo>
                  <a:pt x="61267" y="165118"/>
                </a:lnTo>
                <a:lnTo>
                  <a:pt x="77731" y="163882"/>
                </a:lnTo>
                <a:lnTo>
                  <a:pt x="92164" y="160183"/>
                </a:lnTo>
                <a:lnTo>
                  <a:pt x="104450" y="154106"/>
                </a:lnTo>
                <a:lnTo>
                  <a:pt x="114477" y="145731"/>
                </a:lnTo>
                <a:lnTo>
                  <a:pt x="119226" y="139159"/>
                </a:lnTo>
                <a:lnTo>
                  <a:pt x="70779" y="139159"/>
                </a:lnTo>
                <a:lnTo>
                  <a:pt x="54087" y="137515"/>
                </a:lnTo>
                <a:lnTo>
                  <a:pt x="41626" y="132112"/>
                </a:lnTo>
                <a:lnTo>
                  <a:pt x="33229" y="122909"/>
                </a:lnTo>
                <a:lnTo>
                  <a:pt x="28726" y="109864"/>
                </a:lnTo>
                <a:lnTo>
                  <a:pt x="27800" y="0"/>
                </a:lnTo>
                <a:close/>
              </a:path>
              <a:path w="130175" h="165735">
                <a:moveTo>
                  <a:pt x="130125" y="0"/>
                </a:moveTo>
                <a:lnTo>
                  <a:pt x="102324" y="0"/>
                </a:lnTo>
                <a:lnTo>
                  <a:pt x="102324" y="98206"/>
                </a:lnTo>
                <a:lnTo>
                  <a:pt x="100158" y="114960"/>
                </a:lnTo>
                <a:lnTo>
                  <a:pt x="93920" y="127320"/>
                </a:lnTo>
                <a:lnTo>
                  <a:pt x="83998" y="135361"/>
                </a:lnTo>
                <a:lnTo>
                  <a:pt x="70779" y="139159"/>
                </a:lnTo>
                <a:lnTo>
                  <a:pt x="119226" y="139159"/>
                </a:lnTo>
                <a:lnTo>
                  <a:pt x="122129" y="135141"/>
                </a:lnTo>
                <a:lnTo>
                  <a:pt x="127293" y="122416"/>
                </a:lnTo>
                <a:lnTo>
                  <a:pt x="129853" y="107640"/>
                </a:lnTo>
                <a:lnTo>
                  <a:pt x="130125" y="100431"/>
                </a:lnTo>
                <a:lnTo>
                  <a:pt x="1301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83474" y="1925848"/>
            <a:ext cx="132715" cy="168910"/>
          </a:xfrm>
          <a:custGeom>
            <a:avLst/>
            <a:gdLst/>
            <a:ahLst/>
            <a:cxnLst/>
            <a:rect l="l" t="t" r="r" b="b"/>
            <a:pathLst>
              <a:path w="132714" h="168910">
                <a:moveTo>
                  <a:pt x="61928" y="61386"/>
                </a:moveTo>
                <a:lnTo>
                  <a:pt x="26694" y="61386"/>
                </a:lnTo>
                <a:lnTo>
                  <a:pt x="129015" y="168554"/>
                </a:lnTo>
                <a:lnTo>
                  <a:pt x="132350" y="168554"/>
                </a:lnTo>
                <a:lnTo>
                  <a:pt x="132350" y="106039"/>
                </a:lnTo>
                <a:lnTo>
                  <a:pt x="104549" y="106039"/>
                </a:lnTo>
                <a:lnTo>
                  <a:pt x="61928" y="61386"/>
                </a:lnTo>
                <a:close/>
              </a:path>
              <a:path w="132714" h="168910">
                <a:moveTo>
                  <a:pt x="3334" y="0"/>
                </a:moveTo>
                <a:lnTo>
                  <a:pt x="0" y="1127"/>
                </a:lnTo>
                <a:lnTo>
                  <a:pt x="0" y="166329"/>
                </a:lnTo>
                <a:lnTo>
                  <a:pt x="26694" y="166329"/>
                </a:lnTo>
                <a:lnTo>
                  <a:pt x="26694" y="61386"/>
                </a:lnTo>
                <a:lnTo>
                  <a:pt x="61928" y="61386"/>
                </a:lnTo>
                <a:lnTo>
                  <a:pt x="3334" y="0"/>
                </a:lnTo>
                <a:close/>
              </a:path>
              <a:path w="132714" h="168910">
                <a:moveTo>
                  <a:pt x="132350" y="3383"/>
                </a:moveTo>
                <a:lnTo>
                  <a:pt x="104549" y="3383"/>
                </a:lnTo>
                <a:lnTo>
                  <a:pt x="104549" y="106039"/>
                </a:lnTo>
                <a:lnTo>
                  <a:pt x="132350" y="106039"/>
                </a:lnTo>
                <a:lnTo>
                  <a:pt x="132350" y="3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51425" y="1928419"/>
            <a:ext cx="141605" cy="165100"/>
          </a:xfrm>
          <a:custGeom>
            <a:avLst/>
            <a:gdLst/>
            <a:ahLst/>
            <a:cxnLst/>
            <a:rect l="l" t="t" r="r" b="b"/>
            <a:pathLst>
              <a:path w="141605" h="165100">
                <a:moveTo>
                  <a:pt x="29229" y="0"/>
                </a:moveTo>
                <a:lnTo>
                  <a:pt x="17783" y="264"/>
                </a:lnTo>
                <a:lnTo>
                  <a:pt x="7818" y="963"/>
                </a:lnTo>
                <a:lnTo>
                  <a:pt x="0" y="161533"/>
                </a:lnTo>
                <a:lnTo>
                  <a:pt x="12789" y="163095"/>
                </a:lnTo>
                <a:lnTo>
                  <a:pt x="24813" y="164163"/>
                </a:lnTo>
                <a:lnTo>
                  <a:pt x="37272" y="164741"/>
                </a:lnTo>
                <a:lnTo>
                  <a:pt x="57089" y="163750"/>
                </a:lnTo>
                <a:lnTo>
                  <a:pt x="103098" y="149808"/>
                </a:lnTo>
                <a:lnTo>
                  <a:pt x="116535" y="139721"/>
                </a:lnTo>
                <a:lnTo>
                  <a:pt x="44341" y="139721"/>
                </a:lnTo>
                <a:lnTo>
                  <a:pt x="33735" y="138991"/>
                </a:lnTo>
                <a:lnTo>
                  <a:pt x="27800" y="25348"/>
                </a:lnTo>
                <a:lnTo>
                  <a:pt x="33360" y="24221"/>
                </a:lnTo>
                <a:lnTo>
                  <a:pt x="117718" y="24221"/>
                </a:lnTo>
                <a:lnTo>
                  <a:pt x="116387" y="22808"/>
                </a:lnTo>
                <a:lnTo>
                  <a:pt x="77833" y="3338"/>
                </a:lnTo>
                <a:lnTo>
                  <a:pt x="43286" y="92"/>
                </a:lnTo>
                <a:lnTo>
                  <a:pt x="29229" y="0"/>
                </a:lnTo>
                <a:close/>
              </a:path>
              <a:path w="141605" h="165100">
                <a:moveTo>
                  <a:pt x="117718" y="24221"/>
                </a:moveTo>
                <a:lnTo>
                  <a:pt x="48935" y="24221"/>
                </a:lnTo>
                <a:lnTo>
                  <a:pt x="66293" y="25727"/>
                </a:lnTo>
                <a:lnTo>
                  <a:pt x="80858" y="30090"/>
                </a:lnTo>
                <a:lnTo>
                  <a:pt x="107558" y="57955"/>
                </a:lnTo>
                <a:lnTo>
                  <a:pt x="111215" y="80029"/>
                </a:lnTo>
                <a:lnTo>
                  <a:pt x="109940" y="94868"/>
                </a:lnTo>
                <a:lnTo>
                  <a:pt x="90292" y="128897"/>
                </a:lnTo>
                <a:lnTo>
                  <a:pt x="44341" y="139721"/>
                </a:lnTo>
                <a:lnTo>
                  <a:pt x="116535" y="139721"/>
                </a:lnTo>
                <a:lnTo>
                  <a:pt x="139208" y="99892"/>
                </a:lnTo>
                <a:lnTo>
                  <a:pt x="141244" y="80029"/>
                </a:lnTo>
                <a:lnTo>
                  <a:pt x="140245" y="66994"/>
                </a:lnTo>
                <a:lnTo>
                  <a:pt x="137253" y="54564"/>
                </a:lnTo>
                <a:lnTo>
                  <a:pt x="132274" y="42930"/>
                </a:lnTo>
                <a:lnTo>
                  <a:pt x="125317" y="32282"/>
                </a:lnTo>
                <a:lnTo>
                  <a:pt x="117718" y="242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837932" y="3081647"/>
            <a:ext cx="616306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4000" b="1" spc="-30" dirty="0" smtClean="0">
                <a:latin typeface="Corbel"/>
                <a:cs typeface="Corbel"/>
              </a:rPr>
              <a:t>Аккредитация в Зеленом климатическом фонде</a:t>
            </a:r>
            <a:endParaRPr sz="4000" dirty="0">
              <a:latin typeface="Corbel"/>
              <a:cs typeface="Corbe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67192" y="4818232"/>
            <a:ext cx="499080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-25" dirty="0" smtClean="0">
                <a:solidFill>
                  <a:srgbClr val="246B52"/>
                </a:solidFill>
                <a:latin typeface="Corbel"/>
                <a:cs typeface="Corbel"/>
              </a:rPr>
              <a:t>Астана, 24 августа 2018 года</a:t>
            </a:r>
            <a:endParaRPr sz="2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22" y="652005"/>
            <a:ext cx="8142355" cy="1205207"/>
          </a:xfrm>
          <a:prstGeom prst="rect">
            <a:avLst/>
          </a:prstGeom>
        </p:spPr>
        <p:txBody>
          <a:bodyPr vert="horz" wrap="square" lIns="0" tIns="279151" rIns="0" bIns="0" rtlCol="0">
            <a:spAutoFit/>
          </a:bodyPr>
          <a:lstStyle/>
          <a:p>
            <a:pPr marL="1696720" algn="ctr">
              <a:lnSpc>
                <a:spcPct val="100000"/>
              </a:lnSpc>
            </a:pPr>
            <a:r>
              <a:rPr lang="ru-RU" spc="-5" dirty="0" smtClean="0"/>
              <a:t>Может ли моя организация подать </a:t>
            </a:r>
            <a:br>
              <a:rPr lang="ru-RU" spc="-5" dirty="0" smtClean="0"/>
            </a:br>
            <a:r>
              <a:rPr lang="ru-RU" spc="-5" dirty="0" smtClean="0"/>
              <a:t>на аккредитацию</a:t>
            </a:r>
            <a:r>
              <a:rPr spc="-15" dirty="0" smtClean="0"/>
              <a:t>?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973731" y="2052435"/>
            <a:ext cx="7099934" cy="366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20000"/>
              </a:lnSpc>
              <a:buFont typeface="Corbel"/>
              <a:buAutoNum type="arabicPeriod"/>
              <a:tabLst>
                <a:tab pos="355600" algn="l"/>
              </a:tabLst>
            </a:pPr>
            <a:r>
              <a:rPr lang="ru-RU" sz="2200" b="1" spc="-20" dirty="0" smtClean="0">
                <a:latin typeface="Corbel"/>
                <a:cs typeface="Corbel"/>
              </a:rPr>
              <a:t>Юридическое лицо: </a:t>
            </a:r>
            <a:r>
              <a:rPr lang="ru-RU" sz="2200" spc="-20" dirty="0" smtClean="0">
                <a:latin typeface="Corbel"/>
                <a:cs typeface="Corbel"/>
              </a:rPr>
              <a:t>является ли Ваша организация юридическим лицом, ч</a:t>
            </a:r>
            <a:r>
              <a:rPr lang="ru-RU" sz="2200" spc="-20" dirty="0" smtClean="0">
                <a:latin typeface="Corbel"/>
                <a:cs typeface="Corbel"/>
              </a:rPr>
              <a:t>тобы осуществлять планируемую деятельность и стать аккредитованным лицом?</a:t>
            </a:r>
            <a:endParaRPr sz="2200" dirty="0">
              <a:latin typeface="Corbel"/>
              <a:cs typeface="Corbel"/>
            </a:endParaRPr>
          </a:p>
          <a:p>
            <a:pPr marL="355600" marR="188595" indent="-342900">
              <a:lnSpc>
                <a:spcPct val="120000"/>
              </a:lnSpc>
              <a:spcBef>
                <a:spcPts val="1580"/>
              </a:spcBef>
              <a:buFont typeface="Corbel"/>
              <a:buAutoNum type="arabicPeriod"/>
              <a:tabLst>
                <a:tab pos="355600" algn="l"/>
              </a:tabLst>
            </a:pPr>
            <a:r>
              <a:rPr lang="ru-RU" sz="2200" b="1" spc="-20" dirty="0" smtClean="0">
                <a:latin typeface="Corbel"/>
                <a:cs typeface="Corbel"/>
              </a:rPr>
              <a:t>Институциональная система:</a:t>
            </a:r>
            <a:r>
              <a:rPr lang="ru-RU" sz="2200" b="1" spc="-20" dirty="0">
                <a:latin typeface="Corbel"/>
                <a:cs typeface="Corbel"/>
              </a:rPr>
              <a:t> </a:t>
            </a:r>
            <a:r>
              <a:rPr lang="ru-RU" sz="2200" spc="-10" dirty="0" smtClean="0">
                <a:latin typeface="Corbel"/>
                <a:cs typeface="Corbel"/>
              </a:rPr>
              <a:t>каковы Ваши политики, процедуры, инструкции и т.д. на уровне организации</a:t>
            </a:r>
            <a:r>
              <a:rPr lang="ru-RU" sz="2200" spc="-10" dirty="0" smtClean="0">
                <a:latin typeface="Corbel"/>
                <a:cs typeface="Corbel"/>
              </a:rPr>
              <a:t>?</a:t>
            </a:r>
          </a:p>
          <a:p>
            <a:pPr marL="355600" marR="188595" indent="-342900">
              <a:lnSpc>
                <a:spcPct val="120000"/>
              </a:lnSpc>
              <a:spcBef>
                <a:spcPts val="1580"/>
              </a:spcBef>
              <a:buFont typeface="Corbel"/>
              <a:buAutoNum type="arabicPeriod"/>
              <a:tabLst>
                <a:tab pos="355600" algn="l"/>
              </a:tabLst>
            </a:pPr>
            <a:r>
              <a:rPr lang="ru-RU" sz="2200" b="1" spc="-165" dirty="0" smtClean="0">
                <a:latin typeface="Corbel"/>
                <a:cs typeface="Corbel"/>
              </a:rPr>
              <a:t>Послужной список</a:t>
            </a:r>
            <a:r>
              <a:rPr sz="2200" b="1" spc="-10" dirty="0" smtClean="0">
                <a:latin typeface="Corbel"/>
                <a:cs typeface="Corbel"/>
              </a:rPr>
              <a:t>:</a:t>
            </a:r>
            <a:r>
              <a:rPr sz="2200" b="1" spc="-95" dirty="0" smtClean="0">
                <a:latin typeface="Times New Roman"/>
                <a:cs typeface="Times New Roman"/>
              </a:rPr>
              <a:t> </a:t>
            </a:r>
            <a:r>
              <a:rPr lang="ru-RU" sz="2200" spc="-10" dirty="0" smtClean="0">
                <a:latin typeface="Corbel"/>
                <a:cs typeface="Corbel"/>
              </a:rPr>
              <a:t>можете ли </a:t>
            </a:r>
            <a:r>
              <a:rPr lang="ru-RU" sz="2200" spc="-10" dirty="0">
                <a:latin typeface="Corbel"/>
                <a:cs typeface="Corbel"/>
              </a:rPr>
              <a:t>В</a:t>
            </a:r>
            <a:r>
              <a:rPr lang="ru-RU" sz="2200" spc="-10" dirty="0" smtClean="0">
                <a:latin typeface="Corbel"/>
                <a:cs typeface="Corbel"/>
              </a:rPr>
              <a:t>ы продемонстрировать</a:t>
            </a:r>
            <a:r>
              <a:rPr lang="ru-RU" sz="2200" spc="-10" dirty="0" smtClean="0">
                <a:latin typeface="Corbel"/>
                <a:cs typeface="Corbel"/>
              </a:rPr>
              <a:t>, что указанные политики, процедуры, инструкции и т.д. практически использованы?</a:t>
            </a:r>
            <a:endParaRPr sz="2200" dirty="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2895" y="5655564"/>
            <a:ext cx="7321550" cy="706120"/>
          </a:xfrm>
          <a:custGeom>
            <a:avLst/>
            <a:gdLst/>
            <a:ahLst/>
            <a:cxnLst/>
            <a:rect l="l" t="t" r="r" b="b"/>
            <a:pathLst>
              <a:path w="7321550" h="706120">
                <a:moveTo>
                  <a:pt x="7203703" y="0"/>
                </a:moveTo>
                <a:lnTo>
                  <a:pt x="116183" y="8"/>
                </a:lnTo>
                <a:lnTo>
                  <a:pt x="74137" y="8290"/>
                </a:lnTo>
                <a:lnTo>
                  <a:pt x="38968" y="30149"/>
                </a:lnTo>
                <a:lnTo>
                  <a:pt x="13586" y="62673"/>
                </a:lnTo>
                <a:lnTo>
                  <a:pt x="903" y="102951"/>
                </a:lnTo>
                <a:lnTo>
                  <a:pt x="0" y="117597"/>
                </a:lnTo>
                <a:lnTo>
                  <a:pt x="8" y="589428"/>
                </a:lnTo>
                <a:lnTo>
                  <a:pt x="8290" y="631474"/>
                </a:lnTo>
                <a:lnTo>
                  <a:pt x="30149" y="666643"/>
                </a:lnTo>
                <a:lnTo>
                  <a:pt x="62673" y="692025"/>
                </a:lnTo>
                <a:lnTo>
                  <a:pt x="102951" y="704708"/>
                </a:lnTo>
                <a:lnTo>
                  <a:pt x="117597" y="705611"/>
                </a:lnTo>
                <a:lnTo>
                  <a:pt x="7205113" y="705603"/>
                </a:lnTo>
                <a:lnTo>
                  <a:pt x="7247161" y="697322"/>
                </a:lnTo>
                <a:lnTo>
                  <a:pt x="7282329" y="675464"/>
                </a:lnTo>
                <a:lnTo>
                  <a:pt x="7307710" y="642940"/>
                </a:lnTo>
                <a:lnTo>
                  <a:pt x="7320392" y="602660"/>
                </a:lnTo>
                <a:lnTo>
                  <a:pt x="7321295" y="588014"/>
                </a:lnTo>
                <a:lnTo>
                  <a:pt x="7321287" y="116188"/>
                </a:lnTo>
                <a:lnTo>
                  <a:pt x="7313007" y="74141"/>
                </a:lnTo>
                <a:lnTo>
                  <a:pt x="7291151" y="38970"/>
                </a:lnTo>
                <a:lnTo>
                  <a:pt x="7258629" y="13587"/>
                </a:lnTo>
                <a:lnTo>
                  <a:pt x="7218351" y="903"/>
                </a:lnTo>
                <a:lnTo>
                  <a:pt x="7203703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2895" y="5655564"/>
            <a:ext cx="7321550" cy="706120"/>
          </a:xfrm>
          <a:custGeom>
            <a:avLst/>
            <a:gdLst/>
            <a:ahLst/>
            <a:cxnLst/>
            <a:rect l="l" t="t" r="r" b="b"/>
            <a:pathLst>
              <a:path w="7321550" h="706120">
                <a:moveTo>
                  <a:pt x="0" y="117597"/>
                </a:moveTo>
                <a:lnTo>
                  <a:pt x="7804" y="75381"/>
                </a:lnTo>
                <a:lnTo>
                  <a:pt x="29276" y="39949"/>
                </a:lnTo>
                <a:lnTo>
                  <a:pt x="61507" y="14212"/>
                </a:lnTo>
                <a:lnTo>
                  <a:pt x="101584" y="1081"/>
                </a:lnTo>
                <a:lnTo>
                  <a:pt x="7203703" y="0"/>
                </a:lnTo>
                <a:lnTo>
                  <a:pt x="7218351" y="903"/>
                </a:lnTo>
                <a:lnTo>
                  <a:pt x="7258629" y="13587"/>
                </a:lnTo>
                <a:lnTo>
                  <a:pt x="7291151" y="38970"/>
                </a:lnTo>
                <a:lnTo>
                  <a:pt x="7313007" y="74141"/>
                </a:lnTo>
                <a:lnTo>
                  <a:pt x="7321287" y="116188"/>
                </a:lnTo>
                <a:lnTo>
                  <a:pt x="7321295" y="588014"/>
                </a:lnTo>
                <a:lnTo>
                  <a:pt x="7320392" y="602660"/>
                </a:lnTo>
                <a:lnTo>
                  <a:pt x="7307710" y="642940"/>
                </a:lnTo>
                <a:lnTo>
                  <a:pt x="7282329" y="675464"/>
                </a:lnTo>
                <a:lnTo>
                  <a:pt x="7247161" y="697322"/>
                </a:lnTo>
                <a:lnTo>
                  <a:pt x="7205113" y="705603"/>
                </a:lnTo>
                <a:lnTo>
                  <a:pt x="117597" y="705611"/>
                </a:lnTo>
                <a:lnTo>
                  <a:pt x="102951" y="704708"/>
                </a:lnTo>
                <a:lnTo>
                  <a:pt x="62673" y="692025"/>
                </a:lnTo>
                <a:lnTo>
                  <a:pt x="30149" y="666643"/>
                </a:lnTo>
                <a:lnTo>
                  <a:pt x="8290" y="631474"/>
                </a:lnTo>
                <a:lnTo>
                  <a:pt x="8" y="589428"/>
                </a:lnTo>
                <a:lnTo>
                  <a:pt x="0" y="117597"/>
                </a:lnTo>
                <a:close/>
              </a:path>
            </a:pathLst>
          </a:custGeom>
          <a:ln w="12191">
            <a:solidFill>
              <a:srgbClr val="24634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09800" y="5894726"/>
            <a:ext cx="594359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10" dirty="0" smtClean="0">
                <a:latin typeface="Corbel"/>
                <a:cs typeface="Corbel"/>
              </a:rPr>
              <a:t>И</a:t>
            </a:r>
            <a:r>
              <a:rPr lang="ru-RU" sz="1800" spc="-10" dirty="0" smtClean="0">
                <a:latin typeface="Corbel"/>
                <a:cs typeface="Corbel"/>
              </a:rPr>
              <a:t>спользуйте</a:t>
            </a:r>
            <a:r>
              <a:rPr sz="1800" spc="-160" dirty="0" smtClean="0">
                <a:latin typeface="Times New Roman"/>
                <a:cs typeface="Times New Roman"/>
              </a:rPr>
              <a:t> </a:t>
            </a:r>
            <a:r>
              <a:rPr lang="ru-RU" sz="1800" u="heavy" spc="-5" dirty="0" smtClean="0">
                <a:solidFill>
                  <a:srgbClr val="24634F"/>
                </a:solidFill>
                <a:latin typeface="Corbel"/>
                <a:cs typeface="Corbel"/>
              </a:rPr>
              <a:t>Инструмент самооценки по аккредитации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0284" y="555013"/>
            <a:ext cx="4128135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420"/>
              </a:lnSpc>
            </a:pPr>
            <a:r>
              <a:rPr lang="ru-RU" sz="3000" b="1" spc="-20" dirty="0" smtClean="0">
                <a:latin typeface="Corbel"/>
                <a:cs typeface="Corbel"/>
              </a:rPr>
              <a:t>Подход к аккредитации «соответствуй цели»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9483" y="2121408"/>
            <a:ext cx="3976115" cy="435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4511" y="2334768"/>
            <a:ext cx="3723640" cy="1758950"/>
          </a:xfrm>
          <a:custGeom>
            <a:avLst/>
            <a:gdLst/>
            <a:ahLst/>
            <a:cxnLst/>
            <a:rect l="l" t="t" r="r" b="b"/>
            <a:pathLst>
              <a:path w="3723640" h="1758950">
                <a:moveTo>
                  <a:pt x="1206581" y="0"/>
                </a:moveTo>
                <a:lnTo>
                  <a:pt x="0" y="21214"/>
                </a:lnTo>
                <a:lnTo>
                  <a:pt x="1270193" y="1758695"/>
                </a:lnTo>
                <a:lnTo>
                  <a:pt x="3723131" y="1557098"/>
                </a:lnTo>
                <a:lnTo>
                  <a:pt x="3383499" y="1176698"/>
                </a:lnTo>
                <a:lnTo>
                  <a:pt x="2076458" y="1176698"/>
                </a:lnTo>
                <a:lnTo>
                  <a:pt x="2063989" y="1176617"/>
                </a:lnTo>
                <a:lnTo>
                  <a:pt x="2013722" y="1174404"/>
                </a:lnTo>
                <a:lnTo>
                  <a:pt x="1975690" y="1170889"/>
                </a:lnTo>
                <a:lnTo>
                  <a:pt x="1937464" y="1165920"/>
                </a:lnTo>
                <a:lnTo>
                  <a:pt x="1899124" y="1159620"/>
                </a:lnTo>
                <a:lnTo>
                  <a:pt x="1860711" y="1151974"/>
                </a:lnTo>
                <a:lnTo>
                  <a:pt x="1822666" y="1143007"/>
                </a:lnTo>
                <a:lnTo>
                  <a:pt x="1785071" y="1132853"/>
                </a:lnTo>
                <a:lnTo>
                  <a:pt x="1747907" y="1121607"/>
                </a:lnTo>
                <a:lnTo>
                  <a:pt x="1698994" y="1105074"/>
                </a:lnTo>
                <a:lnTo>
                  <a:pt x="1650771" y="1086990"/>
                </a:lnTo>
                <a:lnTo>
                  <a:pt x="1614427" y="1072177"/>
                </a:lnTo>
                <a:lnTo>
                  <a:pt x="1578549" y="1056153"/>
                </a:lnTo>
                <a:lnTo>
                  <a:pt x="1543625" y="1039088"/>
                </a:lnTo>
                <a:lnTo>
                  <a:pt x="1509771" y="1021042"/>
                </a:lnTo>
                <a:lnTo>
                  <a:pt x="1466502" y="995555"/>
                </a:lnTo>
                <a:lnTo>
                  <a:pt x="1413807" y="960390"/>
                </a:lnTo>
                <a:lnTo>
                  <a:pt x="1380082" y="935595"/>
                </a:lnTo>
                <a:lnTo>
                  <a:pt x="1348959" y="910389"/>
                </a:lnTo>
                <a:lnTo>
                  <a:pt x="1320469" y="884764"/>
                </a:lnTo>
                <a:lnTo>
                  <a:pt x="1286631" y="849928"/>
                </a:lnTo>
                <a:lnTo>
                  <a:pt x="1254531" y="810510"/>
                </a:lnTo>
                <a:lnTo>
                  <a:pt x="1229552" y="773730"/>
                </a:lnTo>
                <a:lnTo>
                  <a:pt x="1210913" y="738973"/>
                </a:lnTo>
                <a:lnTo>
                  <a:pt x="1194561" y="695100"/>
                </a:lnTo>
                <a:lnTo>
                  <a:pt x="1187249" y="645409"/>
                </a:lnTo>
                <a:lnTo>
                  <a:pt x="1187297" y="632063"/>
                </a:lnTo>
                <a:lnTo>
                  <a:pt x="1195452" y="583632"/>
                </a:lnTo>
                <a:lnTo>
                  <a:pt x="1217575" y="540556"/>
                </a:lnTo>
                <a:lnTo>
                  <a:pt x="1251755" y="503888"/>
                </a:lnTo>
                <a:lnTo>
                  <a:pt x="1293513" y="474687"/>
                </a:lnTo>
                <a:lnTo>
                  <a:pt x="1328804" y="458425"/>
                </a:lnTo>
                <a:lnTo>
                  <a:pt x="1375093" y="444164"/>
                </a:lnTo>
                <a:lnTo>
                  <a:pt x="1423978" y="433571"/>
                </a:lnTo>
                <a:lnTo>
                  <a:pt x="1462681" y="428127"/>
                </a:lnTo>
                <a:lnTo>
                  <a:pt x="1503391" y="424897"/>
                </a:lnTo>
                <a:lnTo>
                  <a:pt x="1522140" y="424433"/>
                </a:lnTo>
                <a:lnTo>
                  <a:pt x="1551310" y="424433"/>
                </a:lnTo>
                <a:lnTo>
                  <a:pt x="1206581" y="0"/>
                </a:lnTo>
                <a:close/>
              </a:path>
              <a:path w="3723640" h="1758950">
                <a:moveTo>
                  <a:pt x="2970001" y="713567"/>
                </a:moveTo>
                <a:lnTo>
                  <a:pt x="2322972" y="742736"/>
                </a:lnTo>
                <a:lnTo>
                  <a:pt x="2322972" y="745388"/>
                </a:lnTo>
                <a:lnTo>
                  <a:pt x="2330957" y="753343"/>
                </a:lnTo>
                <a:lnTo>
                  <a:pt x="2333579" y="756025"/>
                </a:lnTo>
                <a:lnTo>
                  <a:pt x="2336230" y="758647"/>
                </a:lnTo>
                <a:lnTo>
                  <a:pt x="2338882" y="761298"/>
                </a:lnTo>
                <a:lnTo>
                  <a:pt x="2338882" y="763950"/>
                </a:lnTo>
                <a:lnTo>
                  <a:pt x="2341534" y="766602"/>
                </a:lnTo>
                <a:lnTo>
                  <a:pt x="2368207" y="800886"/>
                </a:lnTo>
                <a:lnTo>
                  <a:pt x="2389862" y="834520"/>
                </a:lnTo>
                <a:lnTo>
                  <a:pt x="2410930" y="878693"/>
                </a:lnTo>
                <a:lnTo>
                  <a:pt x="2420877" y="911574"/>
                </a:lnTo>
                <a:lnTo>
                  <a:pt x="2424269" y="924856"/>
                </a:lnTo>
                <a:lnTo>
                  <a:pt x="2426633" y="937926"/>
                </a:lnTo>
                <a:lnTo>
                  <a:pt x="2427999" y="950774"/>
                </a:lnTo>
                <a:lnTo>
                  <a:pt x="2428399" y="963390"/>
                </a:lnTo>
                <a:lnTo>
                  <a:pt x="2427861" y="975767"/>
                </a:lnTo>
                <a:lnTo>
                  <a:pt x="2416939" y="1022694"/>
                </a:lnTo>
                <a:lnTo>
                  <a:pt x="2392595" y="1064807"/>
                </a:lnTo>
                <a:lnTo>
                  <a:pt x="2356951" y="1100415"/>
                </a:lnTo>
                <a:lnTo>
                  <a:pt x="2323192" y="1122868"/>
                </a:lnTo>
                <a:lnTo>
                  <a:pt x="2279942" y="1143029"/>
                </a:lnTo>
                <a:lnTo>
                  <a:pt x="2233865" y="1157727"/>
                </a:lnTo>
                <a:lnTo>
                  <a:pt x="2195700" y="1166167"/>
                </a:lnTo>
                <a:lnTo>
                  <a:pt x="2154679" y="1172274"/>
                </a:lnTo>
                <a:lnTo>
                  <a:pt x="2113579" y="1175736"/>
                </a:lnTo>
                <a:lnTo>
                  <a:pt x="2076458" y="1176698"/>
                </a:lnTo>
                <a:lnTo>
                  <a:pt x="3383499" y="1176698"/>
                </a:lnTo>
                <a:lnTo>
                  <a:pt x="2970001" y="713567"/>
                </a:lnTo>
                <a:close/>
              </a:path>
            </a:pathLst>
          </a:custGeom>
          <a:solidFill>
            <a:srgbClr val="5FA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7203" y="2103120"/>
            <a:ext cx="1670050" cy="1147445"/>
          </a:xfrm>
          <a:custGeom>
            <a:avLst/>
            <a:gdLst/>
            <a:ahLst/>
            <a:cxnLst/>
            <a:rect l="l" t="t" r="r" b="b"/>
            <a:pathLst>
              <a:path w="1670050" h="1147445">
                <a:moveTo>
                  <a:pt x="359557" y="485180"/>
                </a:moveTo>
                <a:lnTo>
                  <a:pt x="287959" y="485180"/>
                </a:lnTo>
                <a:lnTo>
                  <a:pt x="273056" y="485920"/>
                </a:lnTo>
                <a:lnTo>
                  <a:pt x="230617" y="489782"/>
                </a:lnTo>
                <a:lnTo>
                  <a:pt x="191728" y="496110"/>
                </a:lnTo>
                <a:lnTo>
                  <a:pt x="145718" y="508392"/>
                </a:lnTo>
                <a:lnTo>
                  <a:pt x="98312" y="528570"/>
                </a:lnTo>
                <a:lnTo>
                  <a:pt x="63930" y="549628"/>
                </a:lnTo>
                <a:lnTo>
                  <a:pt x="30505" y="583241"/>
                </a:lnTo>
                <a:lnTo>
                  <a:pt x="11208" y="619549"/>
                </a:lnTo>
                <a:lnTo>
                  <a:pt x="302" y="667197"/>
                </a:lnTo>
                <a:lnTo>
                  <a:pt x="0" y="679209"/>
                </a:lnTo>
                <a:lnTo>
                  <a:pt x="599" y="691332"/>
                </a:lnTo>
                <a:lnTo>
                  <a:pt x="11573" y="737959"/>
                </a:lnTo>
                <a:lnTo>
                  <a:pt x="32367" y="783721"/>
                </a:lnTo>
                <a:lnTo>
                  <a:pt x="54526" y="818233"/>
                </a:lnTo>
                <a:lnTo>
                  <a:pt x="78152" y="848405"/>
                </a:lnTo>
                <a:lnTo>
                  <a:pt x="111904" y="884518"/>
                </a:lnTo>
                <a:lnTo>
                  <a:pt x="140096" y="910635"/>
                </a:lnTo>
                <a:lnTo>
                  <a:pt x="170323" y="935786"/>
                </a:lnTo>
                <a:lnTo>
                  <a:pt x="202200" y="959847"/>
                </a:lnTo>
                <a:lnTo>
                  <a:pt x="234185" y="980785"/>
                </a:lnTo>
                <a:lnTo>
                  <a:pt x="266883" y="1000435"/>
                </a:lnTo>
                <a:lnTo>
                  <a:pt x="300242" y="1018873"/>
                </a:lnTo>
                <a:lnTo>
                  <a:pt x="334212" y="1036174"/>
                </a:lnTo>
                <a:lnTo>
                  <a:pt x="368740" y="1052413"/>
                </a:lnTo>
                <a:lnTo>
                  <a:pt x="404550" y="1067884"/>
                </a:lnTo>
                <a:lnTo>
                  <a:pt x="441853" y="1082322"/>
                </a:lnTo>
                <a:lnTo>
                  <a:pt x="478810" y="1095082"/>
                </a:lnTo>
                <a:lnTo>
                  <a:pt x="515404" y="1106246"/>
                </a:lnTo>
                <a:lnTo>
                  <a:pt x="563600" y="1118790"/>
                </a:lnTo>
                <a:lnTo>
                  <a:pt x="611077" y="1128836"/>
                </a:lnTo>
                <a:lnTo>
                  <a:pt x="624159" y="1131616"/>
                </a:lnTo>
                <a:lnTo>
                  <a:pt x="663032" y="1138584"/>
                </a:lnTo>
                <a:lnTo>
                  <a:pt x="701358" y="1143507"/>
                </a:lnTo>
                <a:lnTo>
                  <a:pt x="751631" y="1146922"/>
                </a:lnTo>
                <a:lnTo>
                  <a:pt x="776420" y="1147293"/>
                </a:lnTo>
                <a:lnTo>
                  <a:pt x="788730" y="1147146"/>
                </a:lnTo>
                <a:lnTo>
                  <a:pt x="800984" y="1146780"/>
                </a:lnTo>
                <a:lnTo>
                  <a:pt x="813182" y="1146193"/>
                </a:lnTo>
                <a:lnTo>
                  <a:pt x="825325" y="1145388"/>
                </a:lnTo>
                <a:lnTo>
                  <a:pt x="840207" y="1144599"/>
                </a:lnTo>
                <a:lnTo>
                  <a:pt x="882135" y="1140170"/>
                </a:lnTo>
                <a:lnTo>
                  <a:pt x="920320" y="1132782"/>
                </a:lnTo>
                <a:lnTo>
                  <a:pt x="966149" y="1118632"/>
                </a:lnTo>
                <a:lnTo>
                  <a:pt x="1000794" y="1102676"/>
                </a:lnTo>
                <a:lnTo>
                  <a:pt x="1035530" y="1079548"/>
                </a:lnTo>
                <a:lnTo>
                  <a:pt x="1068376" y="1043785"/>
                </a:lnTo>
                <a:lnTo>
                  <a:pt x="1085743" y="1009620"/>
                </a:lnTo>
                <a:lnTo>
                  <a:pt x="1095428" y="961563"/>
                </a:lnTo>
                <a:lnTo>
                  <a:pt x="1095462" y="949309"/>
                </a:lnTo>
                <a:lnTo>
                  <a:pt x="1094661" y="936858"/>
                </a:lnTo>
                <a:lnTo>
                  <a:pt x="1081951" y="888960"/>
                </a:lnTo>
                <a:lnTo>
                  <a:pt x="1060301" y="844417"/>
                </a:lnTo>
                <a:lnTo>
                  <a:pt x="1038774" y="811709"/>
                </a:lnTo>
                <a:lnTo>
                  <a:pt x="1017224" y="784738"/>
                </a:lnTo>
                <a:lnTo>
                  <a:pt x="1017224" y="782116"/>
                </a:lnTo>
                <a:lnTo>
                  <a:pt x="1014572" y="782116"/>
                </a:lnTo>
                <a:lnTo>
                  <a:pt x="1011920" y="779465"/>
                </a:lnTo>
                <a:lnTo>
                  <a:pt x="1011920" y="776813"/>
                </a:lnTo>
                <a:lnTo>
                  <a:pt x="1009269" y="776813"/>
                </a:lnTo>
                <a:lnTo>
                  <a:pt x="1009269" y="774161"/>
                </a:lnTo>
                <a:lnTo>
                  <a:pt x="1006586" y="771509"/>
                </a:lnTo>
                <a:lnTo>
                  <a:pt x="1003965" y="771509"/>
                </a:lnTo>
                <a:lnTo>
                  <a:pt x="1003965" y="768857"/>
                </a:lnTo>
                <a:lnTo>
                  <a:pt x="1001313" y="766175"/>
                </a:lnTo>
                <a:lnTo>
                  <a:pt x="993358" y="758250"/>
                </a:lnTo>
                <a:lnTo>
                  <a:pt x="990706" y="752947"/>
                </a:lnTo>
                <a:lnTo>
                  <a:pt x="985403" y="750295"/>
                </a:lnTo>
                <a:lnTo>
                  <a:pt x="977417" y="742340"/>
                </a:lnTo>
                <a:lnTo>
                  <a:pt x="974796" y="739688"/>
                </a:lnTo>
                <a:lnTo>
                  <a:pt x="964189" y="729081"/>
                </a:lnTo>
                <a:lnTo>
                  <a:pt x="958885" y="726429"/>
                </a:lnTo>
                <a:lnTo>
                  <a:pt x="956233" y="721126"/>
                </a:lnTo>
                <a:lnTo>
                  <a:pt x="1669587" y="689305"/>
                </a:lnTo>
                <a:lnTo>
                  <a:pt x="1489763" y="487832"/>
                </a:lnTo>
                <a:lnTo>
                  <a:pt x="364860" y="487832"/>
                </a:lnTo>
                <a:lnTo>
                  <a:pt x="359557" y="485180"/>
                </a:lnTo>
                <a:close/>
              </a:path>
              <a:path w="1670050" h="1147445">
                <a:moveTo>
                  <a:pt x="1054349" y="0"/>
                </a:moveTo>
                <a:lnTo>
                  <a:pt x="6842" y="18562"/>
                </a:lnTo>
                <a:lnTo>
                  <a:pt x="359557" y="445404"/>
                </a:lnTo>
                <a:lnTo>
                  <a:pt x="394030" y="487832"/>
                </a:lnTo>
                <a:lnTo>
                  <a:pt x="1489763" y="487832"/>
                </a:lnTo>
                <a:lnTo>
                  <a:pt x="105434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7255" y="2124456"/>
            <a:ext cx="1604010" cy="1104900"/>
          </a:xfrm>
          <a:custGeom>
            <a:avLst/>
            <a:gdLst/>
            <a:ahLst/>
            <a:cxnLst/>
            <a:rect l="l" t="t" r="r" b="b"/>
            <a:pathLst>
              <a:path w="1604010" h="1104900">
                <a:moveTo>
                  <a:pt x="330300" y="484875"/>
                </a:moveTo>
                <a:lnTo>
                  <a:pt x="290493" y="484875"/>
                </a:lnTo>
                <a:lnTo>
                  <a:pt x="262297" y="485078"/>
                </a:lnTo>
                <a:lnTo>
                  <a:pt x="222420" y="488363"/>
                </a:lnTo>
                <a:lnTo>
                  <a:pt x="184468" y="494203"/>
                </a:lnTo>
                <a:lnTo>
                  <a:pt x="136084" y="506168"/>
                </a:lnTo>
                <a:lnTo>
                  <a:pt x="89282" y="524425"/>
                </a:lnTo>
                <a:lnTo>
                  <a:pt x="47886" y="552787"/>
                </a:lnTo>
                <a:lnTo>
                  <a:pt x="22037" y="581429"/>
                </a:lnTo>
                <a:lnTo>
                  <a:pt x="2737" y="626683"/>
                </a:lnTo>
                <a:lnTo>
                  <a:pt x="0" y="652011"/>
                </a:lnTo>
                <a:lnTo>
                  <a:pt x="352" y="665570"/>
                </a:lnTo>
                <a:lnTo>
                  <a:pt x="10378" y="710458"/>
                </a:lnTo>
                <a:lnTo>
                  <a:pt x="32127" y="755353"/>
                </a:lnTo>
                <a:lnTo>
                  <a:pt x="56475" y="792341"/>
                </a:lnTo>
                <a:lnTo>
                  <a:pt x="81152" y="822405"/>
                </a:lnTo>
                <a:lnTo>
                  <a:pt x="115040" y="856460"/>
                </a:lnTo>
                <a:lnTo>
                  <a:pt x="144165" y="881929"/>
                </a:lnTo>
                <a:lnTo>
                  <a:pt x="176772" y="907305"/>
                </a:lnTo>
                <a:lnTo>
                  <a:pt x="210364" y="930924"/>
                </a:lnTo>
                <a:lnTo>
                  <a:pt x="251186" y="956602"/>
                </a:lnTo>
                <a:lnTo>
                  <a:pt x="294869" y="980484"/>
                </a:lnTo>
                <a:lnTo>
                  <a:pt x="329645" y="997561"/>
                </a:lnTo>
                <a:lnTo>
                  <a:pt x="366253" y="1014190"/>
                </a:lnTo>
                <a:lnTo>
                  <a:pt x="403610" y="1029993"/>
                </a:lnTo>
                <a:lnTo>
                  <a:pt x="439551" y="1043604"/>
                </a:lnTo>
                <a:lnTo>
                  <a:pt x="475860" y="1055818"/>
                </a:lnTo>
                <a:lnTo>
                  <a:pt x="512472" y="1066637"/>
                </a:lnTo>
                <a:lnTo>
                  <a:pt x="561640" y="1078895"/>
                </a:lnTo>
                <a:lnTo>
                  <a:pt x="598695" y="1086466"/>
                </a:lnTo>
                <a:lnTo>
                  <a:pt x="611520" y="1089363"/>
                </a:lnTo>
                <a:lnTo>
                  <a:pt x="649920" y="1096448"/>
                </a:lnTo>
                <a:lnTo>
                  <a:pt x="688056" y="1101271"/>
                </a:lnTo>
                <a:lnTo>
                  <a:pt x="738154" y="1104515"/>
                </a:lnTo>
                <a:lnTo>
                  <a:pt x="762750" y="1104899"/>
                </a:lnTo>
                <a:lnTo>
                  <a:pt x="771408" y="1104869"/>
                </a:lnTo>
                <a:lnTo>
                  <a:pt x="782675" y="1104566"/>
                </a:lnTo>
                <a:lnTo>
                  <a:pt x="795626" y="1103659"/>
                </a:lnTo>
                <a:lnTo>
                  <a:pt x="811193" y="1101819"/>
                </a:lnTo>
                <a:lnTo>
                  <a:pt x="824762" y="1100849"/>
                </a:lnTo>
                <a:lnTo>
                  <a:pt x="863449" y="1095860"/>
                </a:lnTo>
                <a:lnTo>
                  <a:pt x="911814" y="1084266"/>
                </a:lnTo>
                <a:lnTo>
                  <a:pt x="958860" y="1066895"/>
                </a:lnTo>
                <a:lnTo>
                  <a:pt x="992577" y="1047440"/>
                </a:lnTo>
                <a:lnTo>
                  <a:pt x="1027998" y="1011937"/>
                </a:lnTo>
                <a:lnTo>
                  <a:pt x="1049560" y="968531"/>
                </a:lnTo>
                <a:lnTo>
                  <a:pt x="1052976" y="932906"/>
                </a:lnTo>
                <a:lnTo>
                  <a:pt x="1052008" y="919640"/>
                </a:lnTo>
                <a:lnTo>
                  <a:pt x="1043272" y="879771"/>
                </a:lnTo>
                <a:lnTo>
                  <a:pt x="1022771" y="835395"/>
                </a:lnTo>
                <a:lnTo>
                  <a:pt x="1000870" y="801405"/>
                </a:lnTo>
                <a:lnTo>
                  <a:pt x="964406" y="760445"/>
                </a:lnTo>
                <a:lnTo>
                  <a:pt x="956451" y="749838"/>
                </a:lnTo>
                <a:lnTo>
                  <a:pt x="932555" y="726003"/>
                </a:lnTo>
                <a:lnTo>
                  <a:pt x="927251" y="723351"/>
                </a:lnTo>
                <a:lnTo>
                  <a:pt x="924599" y="720699"/>
                </a:lnTo>
                <a:lnTo>
                  <a:pt x="919296" y="718047"/>
                </a:lnTo>
                <a:lnTo>
                  <a:pt x="879489" y="680953"/>
                </a:lnTo>
                <a:lnTo>
                  <a:pt x="1603816" y="649163"/>
                </a:lnTo>
                <a:lnTo>
                  <a:pt x="1466263" y="495482"/>
                </a:lnTo>
                <a:lnTo>
                  <a:pt x="423142" y="495482"/>
                </a:lnTo>
                <a:lnTo>
                  <a:pt x="370077" y="490179"/>
                </a:lnTo>
                <a:lnTo>
                  <a:pt x="364773" y="487527"/>
                </a:lnTo>
                <a:lnTo>
                  <a:pt x="335604" y="487527"/>
                </a:lnTo>
                <a:lnTo>
                  <a:pt x="330300" y="484875"/>
                </a:lnTo>
                <a:close/>
              </a:path>
              <a:path w="1604010" h="1104900">
                <a:moveTo>
                  <a:pt x="1022775" y="0"/>
                </a:moveTo>
                <a:lnTo>
                  <a:pt x="30499" y="18531"/>
                </a:lnTo>
                <a:lnTo>
                  <a:pt x="354166" y="410687"/>
                </a:lnTo>
                <a:lnTo>
                  <a:pt x="423142" y="495482"/>
                </a:lnTo>
                <a:lnTo>
                  <a:pt x="1466263" y="495482"/>
                </a:lnTo>
                <a:lnTo>
                  <a:pt x="1022775" y="0"/>
                </a:lnTo>
                <a:close/>
              </a:path>
            </a:pathLst>
          </a:custGeom>
          <a:solidFill>
            <a:srgbClr val="073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7620" y="3892296"/>
            <a:ext cx="3240405" cy="2458720"/>
          </a:xfrm>
          <a:custGeom>
            <a:avLst/>
            <a:gdLst/>
            <a:ahLst/>
            <a:cxnLst/>
            <a:rect l="l" t="t" r="r" b="b"/>
            <a:pathLst>
              <a:path w="3240404" h="2458720">
                <a:moveTo>
                  <a:pt x="3240023" y="0"/>
                </a:moveTo>
                <a:lnTo>
                  <a:pt x="787481" y="201536"/>
                </a:lnTo>
                <a:lnTo>
                  <a:pt x="0" y="2458211"/>
                </a:lnTo>
                <a:lnTo>
                  <a:pt x="1222308" y="2261984"/>
                </a:lnTo>
                <a:lnTo>
                  <a:pt x="1453642" y="1687467"/>
                </a:lnTo>
                <a:lnTo>
                  <a:pt x="1348795" y="1687467"/>
                </a:lnTo>
                <a:lnTo>
                  <a:pt x="1336078" y="1687393"/>
                </a:lnTo>
                <a:lnTo>
                  <a:pt x="1286372" y="1683733"/>
                </a:lnTo>
                <a:lnTo>
                  <a:pt x="1238462" y="1674553"/>
                </a:lnTo>
                <a:lnTo>
                  <a:pt x="1202180" y="1662492"/>
                </a:lnTo>
                <a:lnTo>
                  <a:pt x="1167612" y="1645898"/>
                </a:lnTo>
                <a:lnTo>
                  <a:pt x="1125798" y="1617253"/>
                </a:lnTo>
                <a:lnTo>
                  <a:pt x="1097642" y="1590533"/>
                </a:lnTo>
                <a:lnTo>
                  <a:pt x="1070869" y="1550445"/>
                </a:lnTo>
                <a:lnTo>
                  <a:pt x="1051858" y="1503182"/>
                </a:lnTo>
                <a:lnTo>
                  <a:pt x="1043283" y="1462748"/>
                </a:lnTo>
                <a:lnTo>
                  <a:pt x="1040521" y="1414664"/>
                </a:lnTo>
                <a:lnTo>
                  <a:pt x="1040891" y="1403050"/>
                </a:lnTo>
                <a:lnTo>
                  <a:pt x="1046296" y="1354512"/>
                </a:lnTo>
                <a:lnTo>
                  <a:pt x="1054777" y="1315877"/>
                </a:lnTo>
                <a:lnTo>
                  <a:pt x="1067383" y="1275284"/>
                </a:lnTo>
                <a:lnTo>
                  <a:pt x="1086105" y="1229199"/>
                </a:lnTo>
                <a:lnTo>
                  <a:pt x="1107459" y="1186230"/>
                </a:lnTo>
                <a:lnTo>
                  <a:pt x="1132916" y="1142908"/>
                </a:lnTo>
                <a:lnTo>
                  <a:pt x="1154931" y="1110068"/>
                </a:lnTo>
                <a:lnTo>
                  <a:pt x="1179630" y="1076839"/>
                </a:lnTo>
                <a:lnTo>
                  <a:pt x="1205529" y="1044917"/>
                </a:lnTo>
                <a:lnTo>
                  <a:pt x="1238799" y="1007441"/>
                </a:lnTo>
                <a:lnTo>
                  <a:pt x="1265498" y="980108"/>
                </a:lnTo>
                <a:lnTo>
                  <a:pt x="1293513" y="953619"/>
                </a:lnTo>
                <a:lnTo>
                  <a:pt x="1322683" y="928137"/>
                </a:lnTo>
                <a:lnTo>
                  <a:pt x="1352847" y="903825"/>
                </a:lnTo>
                <a:lnTo>
                  <a:pt x="1373428" y="888348"/>
                </a:lnTo>
                <a:lnTo>
                  <a:pt x="1383806" y="880454"/>
                </a:lnTo>
                <a:lnTo>
                  <a:pt x="1415453" y="857501"/>
                </a:lnTo>
                <a:lnTo>
                  <a:pt x="1447940" y="835679"/>
                </a:lnTo>
                <a:lnTo>
                  <a:pt x="1481357" y="815032"/>
                </a:lnTo>
                <a:lnTo>
                  <a:pt x="1515794" y="795604"/>
                </a:lnTo>
                <a:lnTo>
                  <a:pt x="1551341" y="777438"/>
                </a:lnTo>
                <a:lnTo>
                  <a:pt x="1588087" y="760580"/>
                </a:lnTo>
                <a:lnTo>
                  <a:pt x="1624174" y="745369"/>
                </a:lnTo>
                <a:lnTo>
                  <a:pt x="1671586" y="728040"/>
                </a:lnTo>
                <a:lnTo>
                  <a:pt x="1719815" y="713926"/>
                </a:lnTo>
                <a:lnTo>
                  <a:pt x="1769360" y="702966"/>
                </a:lnTo>
                <a:lnTo>
                  <a:pt x="1807682" y="696780"/>
                </a:lnTo>
                <a:lnTo>
                  <a:pt x="1848028" y="692615"/>
                </a:lnTo>
                <a:lnTo>
                  <a:pt x="1875404" y="691718"/>
                </a:lnTo>
                <a:lnTo>
                  <a:pt x="2929464" y="691718"/>
                </a:lnTo>
                <a:lnTo>
                  <a:pt x="3240023" y="0"/>
                </a:lnTo>
                <a:close/>
              </a:path>
              <a:path w="3240404" h="2458720">
                <a:moveTo>
                  <a:pt x="1458285" y="1675936"/>
                </a:moveTo>
                <a:lnTo>
                  <a:pt x="1452981" y="1675936"/>
                </a:lnTo>
                <a:lnTo>
                  <a:pt x="1450329" y="1678579"/>
                </a:lnTo>
                <a:lnTo>
                  <a:pt x="1437071" y="1678579"/>
                </a:lnTo>
                <a:lnTo>
                  <a:pt x="1434419" y="1681234"/>
                </a:lnTo>
                <a:lnTo>
                  <a:pt x="1414176" y="1682930"/>
                </a:lnTo>
                <a:lnTo>
                  <a:pt x="1400856" y="1684482"/>
                </a:lnTo>
                <a:lnTo>
                  <a:pt x="1387659" y="1685715"/>
                </a:lnTo>
                <a:lnTo>
                  <a:pt x="1374584" y="1686625"/>
                </a:lnTo>
                <a:lnTo>
                  <a:pt x="1361629" y="1687210"/>
                </a:lnTo>
                <a:lnTo>
                  <a:pt x="1348795" y="1687467"/>
                </a:lnTo>
                <a:lnTo>
                  <a:pt x="1453642" y="1687467"/>
                </a:lnTo>
                <a:lnTo>
                  <a:pt x="1458285" y="1675936"/>
                </a:lnTo>
                <a:close/>
              </a:path>
              <a:path w="3240404" h="2458720">
                <a:moveTo>
                  <a:pt x="2929464" y="691718"/>
                </a:moveTo>
                <a:lnTo>
                  <a:pt x="1875404" y="691718"/>
                </a:lnTo>
                <a:lnTo>
                  <a:pt x="1888676" y="691803"/>
                </a:lnTo>
                <a:lnTo>
                  <a:pt x="1901686" y="692234"/>
                </a:lnTo>
                <a:lnTo>
                  <a:pt x="1951326" y="697283"/>
                </a:lnTo>
                <a:lnTo>
                  <a:pt x="1997667" y="707328"/>
                </a:lnTo>
                <a:lnTo>
                  <a:pt x="2044978" y="724466"/>
                </a:lnTo>
                <a:lnTo>
                  <a:pt x="2079338" y="743771"/>
                </a:lnTo>
                <a:lnTo>
                  <a:pt x="2109476" y="767178"/>
                </a:lnTo>
                <a:lnTo>
                  <a:pt x="2142740" y="804030"/>
                </a:lnTo>
                <a:lnTo>
                  <a:pt x="2167172" y="847042"/>
                </a:lnTo>
                <a:lnTo>
                  <a:pt x="2179389" y="883249"/>
                </a:lnTo>
                <a:lnTo>
                  <a:pt x="2186110" y="922346"/>
                </a:lnTo>
                <a:lnTo>
                  <a:pt x="2187418" y="949796"/>
                </a:lnTo>
                <a:lnTo>
                  <a:pt x="2187719" y="960981"/>
                </a:lnTo>
                <a:lnTo>
                  <a:pt x="2184709" y="1007224"/>
                </a:lnTo>
                <a:lnTo>
                  <a:pt x="2174951" y="1056092"/>
                </a:lnTo>
                <a:lnTo>
                  <a:pt x="2163202" y="1094647"/>
                </a:lnTo>
                <a:lnTo>
                  <a:pt x="2147651" y="1134974"/>
                </a:lnTo>
                <a:lnTo>
                  <a:pt x="2147651" y="1140272"/>
                </a:lnTo>
                <a:lnTo>
                  <a:pt x="2145020" y="1142908"/>
                </a:lnTo>
                <a:lnTo>
                  <a:pt x="2144999" y="1145584"/>
                </a:lnTo>
                <a:lnTo>
                  <a:pt x="2142347" y="1148227"/>
                </a:lnTo>
                <a:lnTo>
                  <a:pt x="2142347" y="1150869"/>
                </a:lnTo>
                <a:lnTo>
                  <a:pt x="2139695" y="1153524"/>
                </a:lnTo>
                <a:lnTo>
                  <a:pt x="2139695" y="1156179"/>
                </a:lnTo>
                <a:lnTo>
                  <a:pt x="2137044" y="1158834"/>
                </a:lnTo>
                <a:lnTo>
                  <a:pt x="2134392" y="1164134"/>
                </a:lnTo>
                <a:lnTo>
                  <a:pt x="2134392" y="1166789"/>
                </a:lnTo>
                <a:lnTo>
                  <a:pt x="2131740" y="1169444"/>
                </a:lnTo>
                <a:lnTo>
                  <a:pt x="2749509" y="1092540"/>
                </a:lnTo>
                <a:lnTo>
                  <a:pt x="2929464" y="691718"/>
                </a:lnTo>
                <a:close/>
              </a:path>
            </a:pathLst>
          </a:custGeom>
          <a:solidFill>
            <a:srgbClr val="5FA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89394" y="4975709"/>
            <a:ext cx="1616710" cy="1501775"/>
          </a:xfrm>
          <a:custGeom>
            <a:avLst/>
            <a:gdLst/>
            <a:ahLst/>
            <a:cxnLst/>
            <a:rect l="l" t="t" r="r" b="b"/>
            <a:pathLst>
              <a:path w="1616709" h="1501775">
                <a:moveTo>
                  <a:pt x="1411949" y="851816"/>
                </a:moveTo>
                <a:lnTo>
                  <a:pt x="436325" y="851816"/>
                </a:lnTo>
                <a:lnTo>
                  <a:pt x="415110" y="907490"/>
                </a:lnTo>
                <a:lnTo>
                  <a:pt x="173831" y="1501290"/>
                </a:lnTo>
                <a:lnTo>
                  <a:pt x="1194636" y="1336923"/>
                </a:lnTo>
                <a:lnTo>
                  <a:pt x="1411949" y="851816"/>
                </a:lnTo>
                <a:close/>
              </a:path>
              <a:path w="1616709" h="1501775">
                <a:moveTo>
                  <a:pt x="745392" y="0"/>
                </a:moveTo>
                <a:lnTo>
                  <a:pt x="705368" y="1753"/>
                </a:lnTo>
                <a:lnTo>
                  <a:pt x="688211" y="3530"/>
                </a:lnTo>
                <a:lnTo>
                  <a:pt x="676101" y="4670"/>
                </a:lnTo>
                <a:lnTo>
                  <a:pt x="627221" y="12539"/>
                </a:lnTo>
                <a:lnTo>
                  <a:pt x="577977" y="25188"/>
                </a:lnTo>
                <a:lnTo>
                  <a:pt x="541076" y="37399"/>
                </a:lnTo>
                <a:lnTo>
                  <a:pt x="504414" y="51624"/>
                </a:lnTo>
                <a:lnTo>
                  <a:pt x="468742" y="67492"/>
                </a:lnTo>
                <a:lnTo>
                  <a:pt x="434194" y="84650"/>
                </a:lnTo>
                <a:lnTo>
                  <a:pt x="400548" y="103018"/>
                </a:lnTo>
                <a:lnTo>
                  <a:pt x="367795" y="122519"/>
                </a:lnTo>
                <a:lnTo>
                  <a:pt x="325499" y="150146"/>
                </a:lnTo>
                <a:lnTo>
                  <a:pt x="284267" y="179878"/>
                </a:lnTo>
                <a:lnTo>
                  <a:pt x="253514" y="204280"/>
                </a:lnTo>
                <a:lnTo>
                  <a:pt x="224094" y="229684"/>
                </a:lnTo>
                <a:lnTo>
                  <a:pt x="196115" y="255971"/>
                </a:lnTo>
                <a:lnTo>
                  <a:pt x="161236" y="292186"/>
                </a:lnTo>
                <a:lnTo>
                  <a:pt x="128191" y="331589"/>
                </a:lnTo>
                <a:lnTo>
                  <a:pt x="103647" y="365401"/>
                </a:lnTo>
                <a:lnTo>
                  <a:pt x="81925" y="398339"/>
                </a:lnTo>
                <a:lnTo>
                  <a:pt x="57025" y="441449"/>
                </a:lnTo>
                <a:lnTo>
                  <a:pt x="36360" y="484332"/>
                </a:lnTo>
                <a:lnTo>
                  <a:pt x="21314" y="523883"/>
                </a:lnTo>
                <a:lnTo>
                  <a:pt x="9705" y="564129"/>
                </a:lnTo>
                <a:lnTo>
                  <a:pt x="1365" y="613163"/>
                </a:lnTo>
                <a:lnTo>
                  <a:pt x="0" y="647150"/>
                </a:lnTo>
                <a:lnTo>
                  <a:pt x="404" y="658053"/>
                </a:lnTo>
                <a:lnTo>
                  <a:pt x="5500" y="696479"/>
                </a:lnTo>
                <a:lnTo>
                  <a:pt x="16319" y="734574"/>
                </a:lnTo>
                <a:lnTo>
                  <a:pt x="39567" y="778376"/>
                </a:lnTo>
                <a:lnTo>
                  <a:pt x="65612" y="807689"/>
                </a:lnTo>
                <a:lnTo>
                  <a:pt x="95633" y="831977"/>
                </a:lnTo>
                <a:lnTo>
                  <a:pt x="140106" y="855508"/>
                </a:lnTo>
                <a:lnTo>
                  <a:pt x="187805" y="869349"/>
                </a:lnTo>
                <a:lnTo>
                  <a:pt x="235690" y="876035"/>
                </a:lnTo>
                <a:lnTo>
                  <a:pt x="273199" y="877433"/>
                </a:lnTo>
                <a:lnTo>
                  <a:pt x="286115" y="877224"/>
                </a:lnTo>
                <a:lnTo>
                  <a:pt x="299271" y="876681"/>
                </a:lnTo>
                <a:lnTo>
                  <a:pt x="312688" y="875808"/>
                </a:lnTo>
                <a:lnTo>
                  <a:pt x="326387" y="874607"/>
                </a:lnTo>
                <a:lnTo>
                  <a:pt x="340388" y="873081"/>
                </a:lnTo>
                <a:lnTo>
                  <a:pt x="348847" y="873021"/>
                </a:lnTo>
                <a:lnTo>
                  <a:pt x="351499" y="870366"/>
                </a:lnTo>
                <a:lnTo>
                  <a:pt x="364727" y="870366"/>
                </a:lnTo>
                <a:lnTo>
                  <a:pt x="367409" y="867723"/>
                </a:lnTo>
                <a:lnTo>
                  <a:pt x="378016" y="867723"/>
                </a:lnTo>
                <a:lnTo>
                  <a:pt x="383289" y="865068"/>
                </a:lnTo>
                <a:lnTo>
                  <a:pt x="388623" y="865068"/>
                </a:lnTo>
                <a:lnTo>
                  <a:pt x="393896" y="862423"/>
                </a:lnTo>
                <a:lnTo>
                  <a:pt x="399200" y="862423"/>
                </a:lnTo>
                <a:lnTo>
                  <a:pt x="404503" y="859780"/>
                </a:lnTo>
                <a:lnTo>
                  <a:pt x="409807" y="859780"/>
                </a:lnTo>
                <a:lnTo>
                  <a:pt x="415110" y="857125"/>
                </a:lnTo>
                <a:lnTo>
                  <a:pt x="420414" y="857125"/>
                </a:lnTo>
                <a:lnTo>
                  <a:pt x="425717" y="854470"/>
                </a:lnTo>
                <a:lnTo>
                  <a:pt x="431021" y="854470"/>
                </a:lnTo>
                <a:lnTo>
                  <a:pt x="436325" y="851816"/>
                </a:lnTo>
                <a:lnTo>
                  <a:pt x="1411949" y="851816"/>
                </a:lnTo>
                <a:lnTo>
                  <a:pt x="1578198" y="480697"/>
                </a:lnTo>
                <a:lnTo>
                  <a:pt x="929491" y="480697"/>
                </a:lnTo>
                <a:lnTo>
                  <a:pt x="932143" y="478042"/>
                </a:lnTo>
                <a:lnTo>
                  <a:pt x="940098" y="462135"/>
                </a:lnTo>
                <a:lnTo>
                  <a:pt x="948053" y="454195"/>
                </a:lnTo>
                <a:lnTo>
                  <a:pt x="961312" y="427668"/>
                </a:lnTo>
                <a:lnTo>
                  <a:pt x="961312" y="425013"/>
                </a:lnTo>
                <a:lnTo>
                  <a:pt x="963964" y="419725"/>
                </a:lnTo>
                <a:lnTo>
                  <a:pt x="966616" y="417070"/>
                </a:lnTo>
                <a:lnTo>
                  <a:pt x="966616" y="414428"/>
                </a:lnTo>
                <a:lnTo>
                  <a:pt x="969267" y="411773"/>
                </a:lnTo>
                <a:lnTo>
                  <a:pt x="969267" y="409118"/>
                </a:lnTo>
                <a:lnTo>
                  <a:pt x="971919" y="406463"/>
                </a:lnTo>
                <a:lnTo>
                  <a:pt x="971919" y="403818"/>
                </a:lnTo>
                <a:lnTo>
                  <a:pt x="974540" y="401163"/>
                </a:lnTo>
                <a:lnTo>
                  <a:pt x="974540" y="395853"/>
                </a:lnTo>
                <a:lnTo>
                  <a:pt x="977223" y="393223"/>
                </a:lnTo>
                <a:lnTo>
                  <a:pt x="977223" y="390568"/>
                </a:lnTo>
                <a:lnTo>
                  <a:pt x="982929" y="376922"/>
                </a:lnTo>
                <a:lnTo>
                  <a:pt x="996884" y="337126"/>
                </a:lnTo>
                <a:lnTo>
                  <a:pt x="1006233" y="299188"/>
                </a:lnTo>
                <a:lnTo>
                  <a:pt x="1011845" y="251810"/>
                </a:lnTo>
                <a:lnTo>
                  <a:pt x="1012068" y="240584"/>
                </a:lnTo>
                <a:lnTo>
                  <a:pt x="1011833" y="229618"/>
                </a:lnTo>
                <a:lnTo>
                  <a:pt x="1008194" y="187203"/>
                </a:lnTo>
                <a:lnTo>
                  <a:pt x="998229" y="149647"/>
                </a:lnTo>
                <a:lnTo>
                  <a:pt x="976838" y="106359"/>
                </a:lnTo>
                <a:lnTo>
                  <a:pt x="950827" y="74905"/>
                </a:lnTo>
                <a:lnTo>
                  <a:pt x="911568" y="43148"/>
                </a:lnTo>
                <a:lnTo>
                  <a:pt x="865920" y="21279"/>
                </a:lnTo>
                <a:lnTo>
                  <a:pt x="819879" y="7620"/>
                </a:lnTo>
                <a:lnTo>
                  <a:pt x="771006" y="865"/>
                </a:lnTo>
                <a:lnTo>
                  <a:pt x="758302" y="226"/>
                </a:lnTo>
                <a:lnTo>
                  <a:pt x="745392" y="0"/>
                </a:lnTo>
                <a:close/>
              </a:path>
              <a:path w="1616709" h="1501775">
                <a:moveTo>
                  <a:pt x="1616205" y="395853"/>
                </a:moveTo>
                <a:lnTo>
                  <a:pt x="929491" y="480697"/>
                </a:lnTo>
                <a:lnTo>
                  <a:pt x="1578198" y="480697"/>
                </a:lnTo>
                <a:lnTo>
                  <a:pt x="1616205" y="395853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1483" y="4995683"/>
            <a:ext cx="1560830" cy="1452880"/>
          </a:xfrm>
          <a:custGeom>
            <a:avLst/>
            <a:gdLst/>
            <a:ahLst/>
            <a:cxnLst/>
            <a:rect l="l" t="t" r="r" b="b"/>
            <a:pathLst>
              <a:path w="1560829" h="1452879">
                <a:moveTo>
                  <a:pt x="1381644" y="799195"/>
                </a:moveTo>
                <a:lnTo>
                  <a:pt x="451725" y="799195"/>
                </a:lnTo>
                <a:lnTo>
                  <a:pt x="186428" y="1452361"/>
                </a:lnTo>
                <a:lnTo>
                  <a:pt x="1157368" y="1298366"/>
                </a:lnTo>
                <a:lnTo>
                  <a:pt x="1381644" y="799195"/>
                </a:lnTo>
                <a:close/>
              </a:path>
              <a:path w="1560829" h="1452879">
                <a:moveTo>
                  <a:pt x="712646" y="0"/>
                </a:moveTo>
                <a:lnTo>
                  <a:pt x="649235" y="4838"/>
                </a:lnTo>
                <a:lnTo>
                  <a:pt x="603713" y="12993"/>
                </a:lnTo>
                <a:lnTo>
                  <a:pt x="555589" y="25838"/>
                </a:lnTo>
                <a:lnTo>
                  <a:pt x="517458" y="38626"/>
                </a:lnTo>
                <a:lnTo>
                  <a:pt x="477321" y="54177"/>
                </a:lnTo>
                <a:lnTo>
                  <a:pt x="441338" y="70374"/>
                </a:lnTo>
                <a:lnTo>
                  <a:pt x="397540" y="93164"/>
                </a:lnTo>
                <a:lnTo>
                  <a:pt x="354117" y="118897"/>
                </a:lnTo>
                <a:lnTo>
                  <a:pt x="321644" y="140321"/>
                </a:lnTo>
                <a:lnTo>
                  <a:pt x="289134" y="163715"/>
                </a:lnTo>
                <a:lnTo>
                  <a:pt x="257982" y="187838"/>
                </a:lnTo>
                <a:lnTo>
                  <a:pt x="228677" y="212714"/>
                </a:lnTo>
                <a:lnTo>
                  <a:pt x="200701" y="238799"/>
                </a:lnTo>
                <a:lnTo>
                  <a:pt x="174022" y="266000"/>
                </a:lnTo>
                <a:lnTo>
                  <a:pt x="140416" y="303838"/>
                </a:lnTo>
                <a:lnTo>
                  <a:pt x="116428" y="333973"/>
                </a:lnTo>
                <a:lnTo>
                  <a:pt x="93776" y="365654"/>
                </a:lnTo>
                <a:lnTo>
                  <a:pt x="66627" y="408212"/>
                </a:lnTo>
                <a:lnTo>
                  <a:pt x="42750" y="452128"/>
                </a:lnTo>
                <a:lnTo>
                  <a:pt x="21906" y="498485"/>
                </a:lnTo>
                <a:lnTo>
                  <a:pt x="10597" y="535037"/>
                </a:lnTo>
                <a:lnTo>
                  <a:pt x="1776" y="583806"/>
                </a:lnTo>
                <a:lnTo>
                  <a:pt x="0" y="621204"/>
                </a:lnTo>
                <a:lnTo>
                  <a:pt x="352" y="633948"/>
                </a:lnTo>
                <a:lnTo>
                  <a:pt x="4862" y="672536"/>
                </a:lnTo>
                <a:lnTo>
                  <a:pt x="20902" y="720545"/>
                </a:lnTo>
                <a:lnTo>
                  <a:pt x="41516" y="753718"/>
                </a:lnTo>
                <a:lnTo>
                  <a:pt x="76662" y="786388"/>
                </a:lnTo>
                <a:lnTo>
                  <a:pt x="121286" y="810744"/>
                </a:lnTo>
                <a:lnTo>
                  <a:pt x="162908" y="825448"/>
                </a:lnTo>
                <a:lnTo>
                  <a:pt x="210204" y="834147"/>
                </a:lnTo>
                <a:lnTo>
                  <a:pt x="252727" y="836314"/>
                </a:lnTo>
                <a:lnTo>
                  <a:pt x="264875" y="835853"/>
                </a:lnTo>
                <a:lnTo>
                  <a:pt x="277419" y="834999"/>
                </a:lnTo>
                <a:lnTo>
                  <a:pt x="290259" y="833849"/>
                </a:lnTo>
                <a:lnTo>
                  <a:pt x="316425" y="831056"/>
                </a:lnTo>
                <a:lnTo>
                  <a:pt x="321728" y="831056"/>
                </a:lnTo>
                <a:lnTo>
                  <a:pt x="324380" y="828401"/>
                </a:lnTo>
                <a:lnTo>
                  <a:pt x="345625" y="825747"/>
                </a:lnTo>
                <a:lnTo>
                  <a:pt x="350928" y="825747"/>
                </a:lnTo>
                <a:lnTo>
                  <a:pt x="356201" y="823092"/>
                </a:lnTo>
                <a:lnTo>
                  <a:pt x="361535" y="823092"/>
                </a:lnTo>
                <a:lnTo>
                  <a:pt x="377446" y="817770"/>
                </a:lnTo>
                <a:lnTo>
                  <a:pt x="382749" y="817770"/>
                </a:lnTo>
                <a:lnTo>
                  <a:pt x="388053" y="815115"/>
                </a:lnTo>
                <a:lnTo>
                  <a:pt x="393356" y="815115"/>
                </a:lnTo>
                <a:lnTo>
                  <a:pt x="398660" y="812460"/>
                </a:lnTo>
                <a:lnTo>
                  <a:pt x="403963" y="812460"/>
                </a:lnTo>
                <a:lnTo>
                  <a:pt x="409267" y="809803"/>
                </a:lnTo>
                <a:lnTo>
                  <a:pt x="451725" y="799195"/>
                </a:lnTo>
                <a:lnTo>
                  <a:pt x="1381644" y="799195"/>
                </a:lnTo>
                <a:lnTo>
                  <a:pt x="1521221" y="488537"/>
                </a:lnTo>
                <a:lnTo>
                  <a:pt x="865552" y="488537"/>
                </a:lnTo>
                <a:lnTo>
                  <a:pt x="889418" y="448712"/>
                </a:lnTo>
                <a:lnTo>
                  <a:pt x="894722" y="438090"/>
                </a:lnTo>
                <a:lnTo>
                  <a:pt x="897374" y="435435"/>
                </a:lnTo>
                <a:lnTo>
                  <a:pt x="900056" y="430125"/>
                </a:lnTo>
                <a:lnTo>
                  <a:pt x="905359" y="424804"/>
                </a:lnTo>
                <a:lnTo>
                  <a:pt x="908011" y="419494"/>
                </a:lnTo>
                <a:lnTo>
                  <a:pt x="910663" y="416851"/>
                </a:lnTo>
                <a:lnTo>
                  <a:pt x="913315" y="411539"/>
                </a:lnTo>
                <a:lnTo>
                  <a:pt x="913315" y="406229"/>
                </a:lnTo>
                <a:lnTo>
                  <a:pt x="921270" y="392955"/>
                </a:lnTo>
                <a:lnTo>
                  <a:pt x="926573" y="384978"/>
                </a:lnTo>
                <a:lnTo>
                  <a:pt x="934529" y="369059"/>
                </a:lnTo>
                <a:lnTo>
                  <a:pt x="937180" y="361094"/>
                </a:lnTo>
                <a:lnTo>
                  <a:pt x="938442" y="355604"/>
                </a:lnTo>
                <a:lnTo>
                  <a:pt x="943518" y="343561"/>
                </a:lnTo>
                <a:lnTo>
                  <a:pt x="956018" y="307301"/>
                </a:lnTo>
                <a:lnTo>
                  <a:pt x="966292" y="258204"/>
                </a:lnTo>
                <a:lnTo>
                  <a:pt x="969212" y="207555"/>
                </a:lnTo>
                <a:lnTo>
                  <a:pt x="968787" y="194561"/>
                </a:lnTo>
                <a:lnTo>
                  <a:pt x="963305" y="155101"/>
                </a:lnTo>
                <a:lnTo>
                  <a:pt x="950707" y="119110"/>
                </a:lnTo>
                <a:lnTo>
                  <a:pt x="923903" y="77713"/>
                </a:lnTo>
                <a:lnTo>
                  <a:pt x="887548" y="45365"/>
                </a:lnTo>
                <a:lnTo>
                  <a:pt x="853242" y="25655"/>
                </a:lnTo>
                <a:lnTo>
                  <a:pt x="816386" y="11504"/>
                </a:lnTo>
                <a:lnTo>
                  <a:pt x="769575" y="2869"/>
                </a:lnTo>
                <a:lnTo>
                  <a:pt x="728005" y="176"/>
                </a:lnTo>
                <a:lnTo>
                  <a:pt x="712646" y="0"/>
                </a:lnTo>
                <a:close/>
              </a:path>
              <a:path w="1560829" h="1452879">
                <a:moveTo>
                  <a:pt x="1560588" y="400919"/>
                </a:moveTo>
                <a:lnTo>
                  <a:pt x="865552" y="488537"/>
                </a:lnTo>
                <a:lnTo>
                  <a:pt x="1521221" y="488537"/>
                </a:lnTo>
                <a:lnTo>
                  <a:pt x="1560588" y="400919"/>
                </a:lnTo>
                <a:close/>
              </a:path>
            </a:pathLst>
          </a:custGeom>
          <a:solidFill>
            <a:srgbClr val="073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1464" y="2356104"/>
            <a:ext cx="3726179" cy="3994785"/>
          </a:xfrm>
          <a:custGeom>
            <a:avLst/>
            <a:gdLst/>
            <a:ahLst/>
            <a:cxnLst/>
            <a:rect l="l" t="t" r="r" b="b"/>
            <a:pathLst>
              <a:path w="3726179" h="3994785">
                <a:moveTo>
                  <a:pt x="16794" y="0"/>
                </a:moveTo>
                <a:lnTo>
                  <a:pt x="3352" y="0"/>
                </a:lnTo>
                <a:lnTo>
                  <a:pt x="0" y="13441"/>
                </a:lnTo>
                <a:lnTo>
                  <a:pt x="1262969" y="1737192"/>
                </a:lnTo>
                <a:lnTo>
                  <a:pt x="477408" y="3984318"/>
                </a:lnTo>
                <a:lnTo>
                  <a:pt x="486369" y="3994403"/>
                </a:lnTo>
                <a:lnTo>
                  <a:pt x="496458" y="3994403"/>
                </a:lnTo>
                <a:lnTo>
                  <a:pt x="1280921" y="1745028"/>
                </a:lnTo>
                <a:lnTo>
                  <a:pt x="1501552" y="1727097"/>
                </a:lnTo>
                <a:lnTo>
                  <a:pt x="1278666" y="1727097"/>
                </a:lnTo>
                <a:lnTo>
                  <a:pt x="16794" y="0"/>
                </a:lnTo>
                <a:close/>
              </a:path>
              <a:path w="3726179" h="3994785">
                <a:moveTo>
                  <a:pt x="3718346" y="1527608"/>
                </a:moveTo>
                <a:lnTo>
                  <a:pt x="1278666" y="1727097"/>
                </a:lnTo>
                <a:lnTo>
                  <a:pt x="1501552" y="1727097"/>
                </a:lnTo>
                <a:lnTo>
                  <a:pt x="3721699" y="1546658"/>
                </a:lnTo>
                <a:lnTo>
                  <a:pt x="3726179" y="1535454"/>
                </a:lnTo>
                <a:lnTo>
                  <a:pt x="3718346" y="1527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1883" y="2569464"/>
            <a:ext cx="1190625" cy="393700"/>
          </a:xfrm>
          <a:custGeom>
            <a:avLst/>
            <a:gdLst/>
            <a:ahLst/>
            <a:cxnLst/>
            <a:rect l="l" t="t" r="r" b="b"/>
            <a:pathLst>
              <a:path w="1190625" h="393700">
                <a:moveTo>
                  <a:pt x="1190487" y="393191"/>
                </a:moveTo>
                <a:lnTo>
                  <a:pt x="0" y="0"/>
                </a:lnTo>
              </a:path>
            </a:pathLst>
          </a:custGeom>
          <a:ln w="6095">
            <a:solidFill>
              <a:srgbClr val="0B5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391" y="2569464"/>
            <a:ext cx="2413000" cy="0"/>
          </a:xfrm>
          <a:custGeom>
            <a:avLst/>
            <a:gdLst/>
            <a:ahLst/>
            <a:cxnLst/>
            <a:rect l="l" t="t" r="r" b="b"/>
            <a:pathLst>
              <a:path w="2413000">
                <a:moveTo>
                  <a:pt x="241279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B5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814" y="2531529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41145" y="0"/>
                </a:moveTo>
                <a:lnTo>
                  <a:pt x="25822" y="2344"/>
                </a:lnTo>
                <a:lnTo>
                  <a:pt x="13426" y="8998"/>
                </a:lnTo>
                <a:lnTo>
                  <a:pt x="4603" y="19062"/>
                </a:lnTo>
                <a:lnTo>
                  <a:pt x="0" y="31635"/>
                </a:lnTo>
                <a:lnTo>
                  <a:pt x="1981" y="47827"/>
                </a:lnTo>
                <a:lnTo>
                  <a:pt x="8056" y="60742"/>
                </a:lnTo>
                <a:lnTo>
                  <a:pt x="17404" y="69968"/>
                </a:lnTo>
                <a:lnTo>
                  <a:pt x="29203" y="75094"/>
                </a:lnTo>
                <a:lnTo>
                  <a:pt x="46000" y="73451"/>
                </a:lnTo>
                <a:lnTo>
                  <a:pt x="59294" y="67852"/>
                </a:lnTo>
                <a:lnTo>
                  <a:pt x="68826" y="59064"/>
                </a:lnTo>
                <a:lnTo>
                  <a:pt x="74337" y="47854"/>
                </a:lnTo>
                <a:lnTo>
                  <a:pt x="75677" y="37934"/>
                </a:lnTo>
                <a:lnTo>
                  <a:pt x="73004" y="23895"/>
                </a:lnTo>
                <a:lnTo>
                  <a:pt x="65673" y="12206"/>
                </a:lnTo>
                <a:lnTo>
                  <a:pt x="54710" y="3898"/>
                </a:lnTo>
                <a:lnTo>
                  <a:pt x="41145" y="0"/>
                </a:lnTo>
                <a:close/>
              </a:path>
            </a:pathLst>
          </a:custGeom>
          <a:solidFill>
            <a:srgbClr val="0B5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4577" y="1860472"/>
            <a:ext cx="2269490" cy="1959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marR="811530">
              <a:lnSpc>
                <a:spcPct val="80000"/>
              </a:lnSpc>
            </a:pPr>
            <a:r>
              <a:rPr lang="ru-RU" sz="2000" spc="-5" dirty="0" smtClean="0">
                <a:latin typeface="Corbel"/>
                <a:cs typeface="Corbel"/>
              </a:rPr>
              <a:t>Мандат и послужной список</a:t>
            </a:r>
            <a:endParaRPr sz="2000" dirty="0">
              <a:latin typeface="Corbel"/>
              <a:cs typeface="Corbel"/>
            </a:endParaRPr>
          </a:p>
          <a:p>
            <a:pPr marL="212090" marR="504825" indent="-199390">
              <a:lnSpc>
                <a:spcPct val="100000"/>
              </a:lnSpc>
              <a:spcBef>
                <a:spcPts val="1555"/>
              </a:spcBef>
              <a:buFont typeface="Arial"/>
              <a:buChar char="•"/>
              <a:tabLst>
                <a:tab pos="212725" algn="l"/>
              </a:tabLst>
            </a:pPr>
            <a:r>
              <a:rPr lang="ru-RU" sz="1400" spc="-5" dirty="0" smtClean="0">
                <a:latin typeface="Corbel"/>
                <a:cs typeface="Corbel"/>
              </a:rPr>
              <a:t>Соответствие целям ЗКФ</a:t>
            </a:r>
            <a:endParaRPr sz="1400" dirty="0">
              <a:latin typeface="Corbel"/>
              <a:cs typeface="Corbel"/>
            </a:endParaRPr>
          </a:p>
          <a:p>
            <a:pPr marL="212090" indent="-19939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12725" algn="l"/>
              </a:tabLst>
            </a:pPr>
            <a:r>
              <a:rPr lang="ru-RU" sz="1400" spc="-5" dirty="0" smtClean="0">
                <a:latin typeface="Corbel"/>
                <a:cs typeface="Corbel"/>
              </a:rPr>
              <a:t>Минимум 3 года деятельности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65831" y="4093464"/>
            <a:ext cx="945515" cy="565150"/>
          </a:xfrm>
          <a:custGeom>
            <a:avLst/>
            <a:gdLst/>
            <a:ahLst/>
            <a:cxnLst/>
            <a:rect l="l" t="t" r="r" b="b"/>
            <a:pathLst>
              <a:path w="945514" h="565150">
                <a:moveTo>
                  <a:pt x="945032" y="0"/>
                </a:moveTo>
                <a:lnTo>
                  <a:pt x="0" y="564712"/>
                </a:lnTo>
              </a:path>
            </a:pathLst>
          </a:custGeom>
          <a:ln w="6095">
            <a:solidFill>
              <a:srgbClr val="0B5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3275" y="4657344"/>
            <a:ext cx="2162810" cy="0"/>
          </a:xfrm>
          <a:custGeom>
            <a:avLst/>
            <a:gdLst/>
            <a:ahLst/>
            <a:cxnLst/>
            <a:rect l="l" t="t" r="r" b="b"/>
            <a:pathLst>
              <a:path w="2162810">
                <a:moveTo>
                  <a:pt x="216253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B5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697" y="4619409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41146" y="0"/>
                </a:moveTo>
                <a:lnTo>
                  <a:pt x="25821" y="2344"/>
                </a:lnTo>
                <a:lnTo>
                  <a:pt x="13424" y="8998"/>
                </a:lnTo>
                <a:lnTo>
                  <a:pt x="4601" y="19061"/>
                </a:lnTo>
                <a:lnTo>
                  <a:pt x="0" y="31632"/>
                </a:lnTo>
                <a:lnTo>
                  <a:pt x="1982" y="47828"/>
                </a:lnTo>
                <a:lnTo>
                  <a:pt x="8057" y="60744"/>
                </a:lnTo>
                <a:lnTo>
                  <a:pt x="17405" y="69969"/>
                </a:lnTo>
                <a:lnTo>
                  <a:pt x="29204" y="75094"/>
                </a:lnTo>
                <a:lnTo>
                  <a:pt x="46001" y="73450"/>
                </a:lnTo>
                <a:lnTo>
                  <a:pt x="59295" y="67848"/>
                </a:lnTo>
                <a:lnTo>
                  <a:pt x="68827" y="59059"/>
                </a:lnTo>
                <a:lnTo>
                  <a:pt x="74338" y="47851"/>
                </a:lnTo>
                <a:lnTo>
                  <a:pt x="75678" y="37935"/>
                </a:lnTo>
                <a:lnTo>
                  <a:pt x="73006" y="23893"/>
                </a:lnTo>
                <a:lnTo>
                  <a:pt x="65674" y="12204"/>
                </a:lnTo>
                <a:lnTo>
                  <a:pt x="54711" y="3897"/>
                </a:lnTo>
                <a:lnTo>
                  <a:pt x="41146" y="0"/>
                </a:lnTo>
                <a:close/>
              </a:path>
            </a:pathLst>
          </a:custGeom>
          <a:solidFill>
            <a:srgbClr val="0B5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2752" y="4299203"/>
            <a:ext cx="2033594" cy="189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>
              <a:lnSpc>
                <a:spcPct val="100000"/>
              </a:lnSpc>
            </a:pPr>
            <a:r>
              <a:rPr lang="ru-RU" sz="2000" spc="-5" dirty="0" smtClean="0">
                <a:latin typeface="Corbel"/>
                <a:cs typeface="Corbel"/>
              </a:rPr>
              <a:t>Размер проекта</a:t>
            </a:r>
            <a:endParaRPr sz="2000" dirty="0">
              <a:latin typeface="Corbel"/>
              <a:cs typeface="Corbel"/>
            </a:endParaRPr>
          </a:p>
          <a:p>
            <a:pPr marL="184785" indent="-172085">
              <a:lnSpc>
                <a:spcPct val="100000"/>
              </a:lnSpc>
              <a:spcBef>
                <a:spcPts val="161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400" spc="-5" dirty="0" smtClean="0">
                <a:latin typeface="Corbel"/>
                <a:cs typeface="Corbel"/>
              </a:rPr>
              <a:t>Микро</a:t>
            </a:r>
            <a:r>
              <a:rPr sz="1400" spc="-70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orbel"/>
                <a:cs typeface="Corbel"/>
              </a:rPr>
              <a:t>(</a:t>
            </a:r>
            <a:r>
              <a:rPr sz="1400" dirty="0">
                <a:latin typeface="Corbel"/>
                <a:cs typeface="Corbel"/>
              </a:rPr>
              <a:t>&lt;</a:t>
            </a:r>
            <a:r>
              <a:rPr sz="1400" spc="-10" dirty="0" smtClean="0">
                <a:latin typeface="Corbel"/>
                <a:cs typeface="Corbel"/>
              </a:rPr>
              <a:t>1</a:t>
            </a:r>
            <a:r>
              <a:rPr sz="1400" spc="-5" dirty="0" smtClean="0">
                <a:latin typeface="Corbel"/>
                <a:cs typeface="Corbel"/>
              </a:rPr>
              <a:t>0</a:t>
            </a:r>
            <a:r>
              <a:rPr lang="ru-RU" sz="1400" spc="-5" dirty="0" smtClean="0">
                <a:latin typeface="Corbel"/>
                <a:cs typeface="Corbel"/>
              </a:rPr>
              <a:t> млн долл. США</a:t>
            </a:r>
            <a:r>
              <a:rPr sz="1400" dirty="0" smtClean="0">
                <a:latin typeface="Corbel"/>
                <a:cs typeface="Corbel"/>
              </a:rPr>
              <a:t>)</a:t>
            </a:r>
            <a:endParaRPr sz="1400" dirty="0">
              <a:latin typeface="Corbel"/>
              <a:cs typeface="Corbel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400" spc="5" dirty="0" smtClean="0">
                <a:latin typeface="Corbel"/>
                <a:cs typeface="Corbel"/>
              </a:rPr>
              <a:t>Малый </a:t>
            </a:r>
            <a:r>
              <a:rPr sz="1400" spc="-5" dirty="0" smtClean="0">
                <a:latin typeface="Corbel"/>
                <a:cs typeface="Corbel"/>
              </a:rPr>
              <a:t>(</a:t>
            </a:r>
            <a:r>
              <a:rPr sz="1400" spc="-10" dirty="0" smtClean="0">
                <a:latin typeface="Corbel"/>
                <a:cs typeface="Corbel"/>
              </a:rPr>
              <a:t>1</a:t>
            </a:r>
            <a:r>
              <a:rPr sz="1400" spc="-5" dirty="0" smtClean="0">
                <a:latin typeface="Corbel"/>
                <a:cs typeface="Corbel"/>
              </a:rPr>
              <a:t>0</a:t>
            </a:r>
            <a:r>
              <a:rPr sz="1400" dirty="0" smtClean="0">
                <a:latin typeface="Corbel"/>
                <a:cs typeface="Corbel"/>
              </a:rPr>
              <a:t>-</a:t>
            </a:r>
            <a:r>
              <a:rPr sz="1400" spc="-5" dirty="0" smtClean="0">
                <a:latin typeface="Corbel"/>
                <a:cs typeface="Corbel"/>
              </a:rPr>
              <a:t>50</a:t>
            </a:r>
            <a:r>
              <a:rPr sz="1400" dirty="0" smtClean="0">
                <a:latin typeface="Corbel"/>
                <a:cs typeface="Corbel"/>
              </a:rPr>
              <a:t>)</a:t>
            </a:r>
            <a:endParaRPr sz="1400" dirty="0">
              <a:latin typeface="Corbel"/>
              <a:cs typeface="Corbel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400" spc="-5" dirty="0" smtClean="0">
                <a:latin typeface="Corbel"/>
                <a:cs typeface="Corbel"/>
              </a:rPr>
              <a:t>Средний </a:t>
            </a:r>
            <a:r>
              <a:rPr sz="1400" spc="-5" dirty="0" smtClean="0">
                <a:latin typeface="Corbel"/>
                <a:cs typeface="Corbel"/>
              </a:rPr>
              <a:t>(50</a:t>
            </a:r>
            <a:r>
              <a:rPr sz="1400" dirty="0" smtClean="0">
                <a:latin typeface="Corbel"/>
                <a:cs typeface="Corbel"/>
              </a:rPr>
              <a:t>-2</a:t>
            </a:r>
            <a:r>
              <a:rPr sz="1400" spc="-5" dirty="0" smtClean="0">
                <a:latin typeface="Corbel"/>
                <a:cs typeface="Corbel"/>
              </a:rPr>
              <a:t>50</a:t>
            </a:r>
            <a:r>
              <a:rPr sz="1400" dirty="0" smtClean="0">
                <a:latin typeface="Corbel"/>
                <a:cs typeface="Corbel"/>
              </a:rPr>
              <a:t>)</a:t>
            </a:r>
            <a:endParaRPr sz="1400" dirty="0">
              <a:latin typeface="Corbel"/>
              <a:cs typeface="Corbel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400" dirty="0" smtClean="0">
                <a:latin typeface="Corbel"/>
                <a:cs typeface="Corbel"/>
              </a:rPr>
              <a:t>Крупный</a:t>
            </a:r>
            <a:r>
              <a:rPr sz="1400" spc="-80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orbel"/>
                <a:cs typeface="Corbel"/>
              </a:rPr>
              <a:t>(</a:t>
            </a:r>
            <a:r>
              <a:rPr sz="1400" dirty="0">
                <a:latin typeface="Corbel"/>
                <a:cs typeface="Corbel"/>
              </a:rPr>
              <a:t>&gt;</a:t>
            </a:r>
            <a:r>
              <a:rPr sz="1400" dirty="0" smtClean="0">
                <a:latin typeface="Corbel"/>
                <a:cs typeface="Corbel"/>
              </a:rPr>
              <a:t>2</a:t>
            </a:r>
            <a:r>
              <a:rPr sz="1400" spc="-5" dirty="0" smtClean="0">
                <a:latin typeface="Corbel"/>
                <a:cs typeface="Corbel"/>
              </a:rPr>
              <a:t>50</a:t>
            </a:r>
            <a:r>
              <a:rPr sz="1400" dirty="0" smtClean="0">
                <a:latin typeface="Corbel"/>
                <a:cs typeface="Corbel"/>
              </a:rPr>
              <a:t>)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72327" y="2327148"/>
            <a:ext cx="962025" cy="313690"/>
          </a:xfrm>
          <a:custGeom>
            <a:avLst/>
            <a:gdLst/>
            <a:ahLst/>
            <a:cxnLst/>
            <a:rect l="l" t="t" r="r" b="b"/>
            <a:pathLst>
              <a:path w="962025" h="313689">
                <a:moveTo>
                  <a:pt x="0" y="313669"/>
                </a:moveTo>
                <a:lnTo>
                  <a:pt x="961948" y="0"/>
                </a:lnTo>
              </a:path>
            </a:pathLst>
          </a:custGeom>
          <a:ln w="6095">
            <a:solidFill>
              <a:srgbClr val="0B5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33971" y="2327148"/>
            <a:ext cx="2162810" cy="0"/>
          </a:xfrm>
          <a:custGeom>
            <a:avLst/>
            <a:gdLst/>
            <a:ahLst/>
            <a:cxnLst/>
            <a:rect l="l" t="t" r="r" b="b"/>
            <a:pathLst>
              <a:path w="2162809">
                <a:moveTo>
                  <a:pt x="0" y="0"/>
                </a:moveTo>
                <a:lnTo>
                  <a:pt x="2162525" y="0"/>
                </a:lnTo>
              </a:path>
            </a:pathLst>
          </a:custGeom>
          <a:ln w="12700">
            <a:solidFill>
              <a:srgbClr val="0B5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58397" y="2289213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32" y="0"/>
                </a:moveTo>
                <a:lnTo>
                  <a:pt x="20969" y="3898"/>
                </a:lnTo>
                <a:lnTo>
                  <a:pt x="10006" y="12206"/>
                </a:lnTo>
                <a:lnTo>
                  <a:pt x="2673" y="23895"/>
                </a:lnTo>
                <a:lnTo>
                  <a:pt x="0" y="37934"/>
                </a:lnTo>
                <a:lnTo>
                  <a:pt x="1341" y="47858"/>
                </a:lnTo>
                <a:lnTo>
                  <a:pt x="6854" y="59066"/>
                </a:lnTo>
                <a:lnTo>
                  <a:pt x="16388" y="67853"/>
                </a:lnTo>
                <a:lnTo>
                  <a:pt x="29683" y="73451"/>
                </a:lnTo>
                <a:lnTo>
                  <a:pt x="46479" y="75094"/>
                </a:lnTo>
                <a:lnTo>
                  <a:pt x="58282" y="69968"/>
                </a:lnTo>
                <a:lnTo>
                  <a:pt x="67627" y="60742"/>
                </a:lnTo>
                <a:lnTo>
                  <a:pt x="73698" y="47828"/>
                </a:lnTo>
                <a:lnTo>
                  <a:pt x="75677" y="31635"/>
                </a:lnTo>
                <a:lnTo>
                  <a:pt x="71079" y="19063"/>
                </a:lnTo>
                <a:lnTo>
                  <a:pt x="62261" y="8998"/>
                </a:lnTo>
                <a:lnTo>
                  <a:pt x="49865" y="2344"/>
                </a:lnTo>
                <a:lnTo>
                  <a:pt x="34532" y="0"/>
                </a:lnTo>
                <a:close/>
              </a:path>
            </a:pathLst>
          </a:custGeom>
          <a:solidFill>
            <a:srgbClr val="0B5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60947" y="5222747"/>
            <a:ext cx="2734945" cy="0"/>
          </a:xfrm>
          <a:custGeom>
            <a:avLst/>
            <a:gdLst/>
            <a:ahLst/>
            <a:cxnLst/>
            <a:rect l="l" t="t" r="r" b="b"/>
            <a:pathLst>
              <a:path w="2734945">
                <a:moveTo>
                  <a:pt x="0" y="0"/>
                </a:moveTo>
                <a:lnTo>
                  <a:pt x="2734756" y="0"/>
                </a:lnTo>
              </a:path>
            </a:pathLst>
          </a:custGeom>
          <a:ln w="12700">
            <a:solidFill>
              <a:srgbClr val="0B5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57604" y="5184812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32" y="0"/>
                </a:moveTo>
                <a:lnTo>
                  <a:pt x="20969" y="3897"/>
                </a:lnTo>
                <a:lnTo>
                  <a:pt x="10006" y="12204"/>
                </a:lnTo>
                <a:lnTo>
                  <a:pt x="2673" y="23893"/>
                </a:lnTo>
                <a:lnTo>
                  <a:pt x="0" y="37935"/>
                </a:lnTo>
                <a:lnTo>
                  <a:pt x="1340" y="47849"/>
                </a:lnTo>
                <a:lnTo>
                  <a:pt x="6851" y="59058"/>
                </a:lnTo>
                <a:lnTo>
                  <a:pt x="16384" y="67848"/>
                </a:lnTo>
                <a:lnTo>
                  <a:pt x="29677" y="73450"/>
                </a:lnTo>
                <a:lnTo>
                  <a:pt x="46471" y="75094"/>
                </a:lnTo>
                <a:lnTo>
                  <a:pt x="58270" y="69969"/>
                </a:lnTo>
                <a:lnTo>
                  <a:pt x="67618" y="60744"/>
                </a:lnTo>
                <a:lnTo>
                  <a:pt x="73695" y="47829"/>
                </a:lnTo>
                <a:lnTo>
                  <a:pt x="75678" y="31633"/>
                </a:lnTo>
                <a:lnTo>
                  <a:pt x="71075" y="19061"/>
                </a:lnTo>
                <a:lnTo>
                  <a:pt x="62252" y="8998"/>
                </a:lnTo>
                <a:lnTo>
                  <a:pt x="49855" y="2344"/>
                </a:lnTo>
                <a:lnTo>
                  <a:pt x="34532" y="0"/>
                </a:lnTo>
                <a:close/>
              </a:path>
            </a:pathLst>
          </a:custGeom>
          <a:solidFill>
            <a:srgbClr val="0B5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sz="half" idx="3"/>
          </p:nvPr>
        </p:nvSpPr>
        <p:spPr>
          <a:xfrm>
            <a:off x="6742393" y="1759126"/>
            <a:ext cx="2235834" cy="482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>
              <a:lnSpc>
                <a:spcPts val="2160"/>
              </a:lnSpc>
            </a:pPr>
            <a:r>
              <a:rPr lang="ru-RU" spc="-5" dirty="0" smtClean="0"/>
              <a:t>Фидуциарные требования</a:t>
            </a:r>
            <a:endParaRPr lang="en-US" spc="-5" dirty="0"/>
          </a:p>
          <a:p>
            <a:pPr marL="184785" indent="-172085">
              <a:lnSpc>
                <a:spcPct val="100000"/>
              </a:lnSpc>
              <a:spcBef>
                <a:spcPts val="1465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400" spc="-5" dirty="0" smtClean="0"/>
              <a:t>Базовые</a:t>
            </a:r>
            <a:endParaRPr sz="1400" dirty="0" smtClean="0"/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400" spc="5" dirty="0" smtClean="0"/>
              <a:t>Специальные</a:t>
            </a:r>
            <a:endParaRPr sz="1400" dirty="0"/>
          </a:p>
          <a:p>
            <a:pPr marL="469900" lvl="1" indent="-17081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69900" algn="l"/>
              </a:tabLst>
            </a:pPr>
            <a:r>
              <a:rPr lang="ru-RU" sz="1200" spc="-5" dirty="0" smtClean="0">
                <a:latin typeface="Corbel"/>
                <a:cs typeface="Corbel"/>
              </a:rPr>
              <a:t>Управление проектом</a:t>
            </a:r>
            <a:endParaRPr sz="1200" dirty="0">
              <a:latin typeface="Corbel"/>
              <a:cs typeface="Corbel"/>
            </a:endParaRPr>
          </a:p>
          <a:p>
            <a:pPr marL="469900" lvl="1" indent="-17081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469900" algn="l"/>
              </a:tabLst>
            </a:pPr>
            <a:r>
              <a:rPr lang="ru-RU" sz="1200" spc="-10" dirty="0" smtClean="0">
                <a:latin typeface="Corbel"/>
                <a:cs typeface="Corbel"/>
              </a:rPr>
              <a:t>Присуждение грантов</a:t>
            </a:r>
            <a:endParaRPr sz="1200" dirty="0">
              <a:latin typeface="Corbel"/>
              <a:cs typeface="Corbel"/>
            </a:endParaRPr>
          </a:p>
          <a:p>
            <a:pPr marL="469900" marR="5080" lvl="1" indent="-170815">
              <a:lnSpc>
                <a:spcPct val="150000"/>
              </a:lnSpc>
              <a:buFont typeface="Arial"/>
              <a:buChar char="•"/>
              <a:tabLst>
                <a:tab pos="469900" algn="l"/>
              </a:tabLst>
            </a:pPr>
            <a:r>
              <a:rPr lang="ru-RU" sz="1200" spc="-5" dirty="0" smtClean="0">
                <a:latin typeface="Corbel"/>
                <a:cs typeface="Corbel"/>
              </a:rPr>
              <a:t>Кредитование</a:t>
            </a:r>
            <a:r>
              <a:rPr sz="1200" spc="-15" dirty="0" smtClean="0">
                <a:latin typeface="Corbel"/>
                <a:cs typeface="Corbel"/>
              </a:rPr>
              <a:t>/</a:t>
            </a:r>
            <a:r>
              <a:rPr lang="ru-RU" sz="1200" spc="-15" dirty="0" smtClean="0">
                <a:latin typeface="Corbel"/>
                <a:cs typeface="Corbel"/>
              </a:rPr>
              <a:t>комбинирование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Corbel"/>
                <a:cs typeface="Corbel"/>
              </a:rPr>
              <a:t>(</a:t>
            </a:r>
            <a:r>
              <a:rPr lang="ru-RU" sz="1200" spc="-5" dirty="0" smtClean="0">
                <a:latin typeface="Corbel"/>
                <a:cs typeface="Corbel"/>
              </a:rPr>
              <a:t>займы</a:t>
            </a:r>
            <a:r>
              <a:rPr sz="1200" spc="-5" dirty="0" smtClean="0">
                <a:latin typeface="Corbel"/>
                <a:cs typeface="Corbel"/>
              </a:rPr>
              <a:t>,</a:t>
            </a:r>
            <a:r>
              <a:rPr lang="ru-RU" sz="1200" spc="-5" dirty="0" smtClean="0">
                <a:latin typeface="Corbel"/>
                <a:cs typeface="Corbel"/>
              </a:rPr>
              <a:t> капитал и</a:t>
            </a:r>
            <a:r>
              <a:rPr lang="en-US" sz="1200" spc="-5" dirty="0" smtClean="0">
                <a:latin typeface="Corbel"/>
                <a:cs typeface="Corbel"/>
              </a:rPr>
              <a:t>/</a:t>
            </a:r>
            <a:r>
              <a:rPr lang="ru-RU" sz="1200" spc="-5" dirty="0" smtClean="0">
                <a:latin typeface="Corbel"/>
                <a:cs typeface="Corbel"/>
              </a:rPr>
              <a:t>или гарантии</a:t>
            </a:r>
            <a:r>
              <a:rPr sz="1200" spc="-5" dirty="0" smtClean="0">
                <a:latin typeface="Corbel"/>
                <a:cs typeface="Corbel"/>
              </a:rPr>
              <a:t>)</a:t>
            </a:r>
            <a:endParaRPr sz="12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7180">
              <a:lnSpc>
                <a:spcPts val="2160"/>
              </a:lnSpc>
            </a:pPr>
            <a:r>
              <a:rPr lang="ru-RU" spc="-5" dirty="0" smtClean="0"/>
              <a:t>Категория соц. и </a:t>
            </a:r>
            <a:r>
              <a:rPr lang="ru-RU" spc="-5" dirty="0" err="1" smtClean="0"/>
              <a:t>экологич</a:t>
            </a:r>
            <a:r>
              <a:rPr lang="ru-RU" spc="-5" dirty="0" smtClean="0"/>
              <a:t>. риска</a:t>
            </a:r>
            <a:endParaRPr spc="-5" dirty="0"/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320675" indent="-172085">
              <a:lnSpc>
                <a:spcPct val="100000"/>
              </a:lnSpc>
              <a:buFont typeface="Arial"/>
              <a:buChar char="•"/>
              <a:tabLst>
                <a:tab pos="321310" algn="l"/>
              </a:tabLst>
            </a:pPr>
            <a:r>
              <a:rPr sz="1400" dirty="0"/>
              <a:t>A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 smtClean="0"/>
              <a:t>(</a:t>
            </a:r>
            <a:r>
              <a:rPr lang="ru-RU" sz="1400" spc="-5" dirty="0" smtClean="0"/>
              <a:t>высокий</a:t>
            </a:r>
            <a:r>
              <a:rPr sz="1400" dirty="0" smtClean="0"/>
              <a:t>)</a:t>
            </a:r>
            <a:endParaRPr sz="1400" dirty="0">
              <a:latin typeface="Times New Roman"/>
              <a:cs typeface="Times New Roman"/>
            </a:endParaRPr>
          </a:p>
          <a:p>
            <a:pPr marL="32067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21310" algn="l"/>
              </a:tabLst>
            </a:pPr>
            <a:r>
              <a:rPr sz="1400" dirty="0"/>
              <a:t>B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 smtClean="0"/>
              <a:t>(</a:t>
            </a:r>
            <a:r>
              <a:rPr lang="ru-RU" sz="1400" spc="-5" dirty="0" smtClean="0"/>
              <a:t>средний</a:t>
            </a:r>
            <a:r>
              <a:rPr sz="1400" dirty="0" smtClean="0"/>
              <a:t>)</a:t>
            </a:r>
            <a:endParaRPr sz="1400" dirty="0">
              <a:latin typeface="Times New Roman"/>
              <a:cs typeface="Times New Roman"/>
            </a:endParaRPr>
          </a:p>
          <a:p>
            <a:pPr marL="32067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21310" algn="l"/>
              </a:tabLst>
            </a:pPr>
            <a:r>
              <a:rPr sz="1400" dirty="0"/>
              <a:t>C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 smtClean="0"/>
              <a:t>(</a:t>
            </a:r>
            <a:r>
              <a:rPr lang="ru-RU" sz="1400" spc="-5" dirty="0" smtClean="0"/>
              <a:t>минимальный или отсутствие</a:t>
            </a:r>
            <a:r>
              <a:rPr sz="1400" dirty="0" smtClean="0"/>
              <a:t>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600" y="632445"/>
            <a:ext cx="5105400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420"/>
              </a:lnSpc>
            </a:pPr>
            <a:r>
              <a:rPr lang="ru-RU" sz="3000" b="1" spc="-5" dirty="0" smtClean="0">
                <a:latin typeface="Corbel"/>
                <a:cs typeface="Corbel"/>
              </a:rPr>
              <a:t>Размер проекта</a:t>
            </a:r>
            <a:r>
              <a:rPr sz="3000" b="1" dirty="0" smtClean="0">
                <a:latin typeface="Corbel"/>
                <a:cs typeface="Corbel"/>
              </a:rPr>
              <a:t>/</a:t>
            </a:r>
            <a:r>
              <a:rPr lang="ru-RU" sz="3000" b="1" dirty="0" smtClean="0">
                <a:latin typeface="Corbel"/>
                <a:cs typeface="Corbel"/>
              </a:rPr>
              <a:t>деятельности в рамках программы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9533" y="5840540"/>
            <a:ext cx="53422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latin typeface="Corbel"/>
                <a:cs typeface="Corbel"/>
              </a:rPr>
              <a:t>*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Corbel"/>
                <a:cs typeface="Corbel"/>
              </a:rPr>
              <a:t>На момент подачи заявки, независимо от доли ЗКФ и других источников, для индивидуального проекта или отдельной деятельности в рамках программы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087" y="2398788"/>
            <a:ext cx="7735823" cy="3194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89533" y="1832660"/>
            <a:ext cx="21463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spc="-125" dirty="0" smtClean="0">
                <a:latin typeface="Corbel"/>
                <a:cs typeface="Corbel"/>
              </a:rPr>
              <a:t>Общая стоимость проекта</a:t>
            </a:r>
            <a:r>
              <a:rPr sz="1800" spc="-10" dirty="0" smtClean="0">
                <a:latin typeface="Corbel"/>
                <a:cs typeface="Corbel"/>
              </a:rPr>
              <a:t>*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22" y="652005"/>
            <a:ext cx="8142355" cy="749718"/>
          </a:xfrm>
          <a:prstGeom prst="rect">
            <a:avLst/>
          </a:prstGeom>
        </p:spPr>
        <p:txBody>
          <a:bodyPr vert="horz" wrap="square" lIns="0" tIns="285267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20" dirty="0" smtClean="0"/>
              <a:t>Фидуциарные функции</a:t>
            </a:r>
            <a:endParaRPr spc="-1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44125" y="1971507"/>
            <a:ext cx="319024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595">
              <a:lnSpc>
                <a:spcPct val="100000"/>
              </a:lnSpc>
            </a:pPr>
            <a:r>
              <a:rPr sz="1600" b="0" spc="-10" dirty="0">
                <a:latin typeface="Calibri Light"/>
                <a:cs typeface="Calibri Light"/>
              </a:rPr>
              <a:t>E</a:t>
            </a:r>
            <a:r>
              <a:rPr sz="1600" b="0" spc="-25" dirty="0">
                <a:latin typeface="Calibri Light"/>
                <a:cs typeface="Calibri Light"/>
              </a:rPr>
              <a:t>n</a:t>
            </a:r>
            <a:r>
              <a:rPr sz="1600" b="0" spc="-10" dirty="0">
                <a:latin typeface="Calibri Light"/>
                <a:cs typeface="Calibri Light"/>
              </a:rPr>
              <a:t>tities</a:t>
            </a:r>
            <a:r>
              <a:rPr sz="1600" b="0" spc="-25" dirty="0">
                <a:latin typeface="Times New Roman"/>
                <a:cs typeface="Times New Roman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w</a:t>
            </a:r>
            <a:r>
              <a:rPr sz="1600" b="0" spc="-10" dirty="0">
                <a:latin typeface="Calibri Light"/>
                <a:cs typeface="Calibri Light"/>
              </a:rPr>
              <a:t>il</a:t>
            </a:r>
            <a:r>
              <a:rPr sz="1600" b="0" spc="-5" dirty="0">
                <a:latin typeface="Calibri Light"/>
                <a:cs typeface="Calibri Light"/>
              </a:rPr>
              <a:t>l</a:t>
            </a:r>
            <a:r>
              <a:rPr sz="1600" b="0" spc="-50" dirty="0">
                <a:latin typeface="Times New Roman"/>
                <a:cs typeface="Times New Roman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b</a:t>
            </a:r>
            <a:r>
              <a:rPr sz="1600" b="0" spc="-10" dirty="0">
                <a:latin typeface="Calibri Light"/>
                <a:cs typeface="Calibri Light"/>
              </a:rPr>
              <a:t>e</a:t>
            </a:r>
            <a:r>
              <a:rPr sz="1600" b="0" spc="-25" dirty="0">
                <a:latin typeface="Times New Roman"/>
                <a:cs typeface="Times New Roman"/>
              </a:rPr>
              <a:t> </a:t>
            </a:r>
            <a:r>
              <a:rPr sz="1600" b="0" spc="-35" dirty="0">
                <a:latin typeface="Calibri Light"/>
                <a:cs typeface="Calibri Light"/>
              </a:rPr>
              <a:t>r</a:t>
            </a:r>
            <a:r>
              <a:rPr sz="1600" b="0" spc="-10" dirty="0">
                <a:latin typeface="Calibri Light"/>
                <a:cs typeface="Calibri Light"/>
              </a:rPr>
              <a:t>e</a:t>
            </a:r>
            <a:r>
              <a:rPr sz="1600" b="0" spc="-15" dirty="0">
                <a:latin typeface="Calibri Light"/>
                <a:cs typeface="Calibri Light"/>
              </a:rPr>
              <a:t>qui</a:t>
            </a:r>
            <a:r>
              <a:rPr sz="1600" b="0" spc="-35" dirty="0">
                <a:latin typeface="Calibri Light"/>
                <a:cs typeface="Calibri Light"/>
              </a:rPr>
              <a:t>r</a:t>
            </a:r>
            <a:r>
              <a:rPr sz="1600" b="0" spc="-10" dirty="0">
                <a:latin typeface="Calibri Light"/>
                <a:cs typeface="Calibri Light"/>
              </a:rPr>
              <a:t>ed</a:t>
            </a:r>
            <a:r>
              <a:rPr sz="1600" b="0" spc="-20" dirty="0">
                <a:latin typeface="Times New Roman"/>
                <a:cs typeface="Times New Roman"/>
              </a:rPr>
              <a:t> </a:t>
            </a:r>
            <a:r>
              <a:rPr sz="1600" b="0" spc="-20" dirty="0">
                <a:latin typeface="Calibri Light"/>
                <a:cs typeface="Calibri Light"/>
              </a:rPr>
              <a:t>t</a:t>
            </a:r>
            <a:r>
              <a:rPr sz="1600" b="0" spc="-10" dirty="0">
                <a:latin typeface="Calibri Light"/>
                <a:cs typeface="Calibri Light"/>
              </a:rPr>
              <a:t>o</a:t>
            </a:r>
            <a:r>
              <a:rPr sz="1600" b="0" spc="-45" dirty="0">
                <a:latin typeface="Times New Roman"/>
                <a:cs typeface="Times New Roman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b</a:t>
            </a:r>
            <a:r>
              <a:rPr sz="1600" b="0" spc="-10" dirty="0">
                <a:latin typeface="Calibri Light"/>
                <a:cs typeface="Calibri Light"/>
              </a:rPr>
              <a:t>e</a:t>
            </a:r>
            <a:r>
              <a:rPr sz="1600" b="0" spc="-25" dirty="0">
                <a:latin typeface="Times New Roman"/>
                <a:cs typeface="Times New Roman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ac</a:t>
            </a:r>
            <a:r>
              <a:rPr sz="1600" b="0" spc="-5" dirty="0">
                <a:latin typeface="Times New Roman"/>
                <a:cs typeface="Times New Roman"/>
              </a:rPr>
              <a:t> </a:t>
            </a:r>
            <a:r>
              <a:rPr sz="1600" b="0" spc="-15" dirty="0">
                <a:latin typeface="Calibri Light"/>
                <a:cs typeface="Calibri Light"/>
              </a:rPr>
              <a:t>und</a:t>
            </a:r>
            <a:r>
              <a:rPr sz="1600" b="0" spc="-10" dirty="0">
                <a:latin typeface="Calibri Light"/>
                <a:cs typeface="Calibri Light"/>
              </a:rPr>
              <a:t>er</a:t>
            </a:r>
            <a:r>
              <a:rPr sz="1600" b="0" spc="-35" dirty="0">
                <a:latin typeface="Calibri Light"/>
                <a:cs typeface="Calibri Light"/>
              </a:rPr>
              <a:t>t</a:t>
            </a:r>
            <a:r>
              <a:rPr sz="1600" b="0" spc="-10" dirty="0">
                <a:latin typeface="Calibri Light"/>
                <a:cs typeface="Calibri Light"/>
              </a:rPr>
              <a:t>a</a:t>
            </a:r>
            <a:r>
              <a:rPr sz="1600" b="0" spc="-70" dirty="0">
                <a:latin typeface="Calibri Light"/>
                <a:cs typeface="Calibri Light"/>
              </a:rPr>
              <a:t>k</a:t>
            </a:r>
            <a:r>
              <a:rPr sz="1600" b="0" spc="-10" dirty="0">
                <a:latin typeface="Calibri Light"/>
                <a:cs typeface="Calibri Light"/>
              </a:rPr>
              <a:t>e</a:t>
            </a:r>
            <a:r>
              <a:rPr sz="1600" b="0" spc="-25" dirty="0">
                <a:latin typeface="Times New Roman"/>
                <a:cs typeface="Times New Roman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t</a:t>
            </a:r>
            <a:r>
              <a:rPr sz="1600" b="0" spc="-15" dirty="0">
                <a:latin typeface="Calibri Light"/>
                <a:cs typeface="Calibri Light"/>
              </a:rPr>
              <a:t>h</a:t>
            </a:r>
            <a:r>
              <a:rPr sz="1600" b="0" spc="-10" dirty="0">
                <a:latin typeface="Calibri Light"/>
                <a:cs typeface="Calibri Light"/>
              </a:rPr>
              <a:t>e</a:t>
            </a:r>
            <a:r>
              <a:rPr sz="1600" b="0" spc="-40" dirty="0">
                <a:latin typeface="Times New Roman"/>
                <a:cs typeface="Times New Roman"/>
              </a:rPr>
              <a:t> </a:t>
            </a:r>
            <a:r>
              <a:rPr sz="1600" b="0" spc="-35" dirty="0">
                <a:latin typeface="Calibri Light"/>
                <a:cs typeface="Calibri Light"/>
              </a:rPr>
              <a:t>r</a:t>
            </a:r>
            <a:r>
              <a:rPr sz="1600" b="0" spc="-10" dirty="0">
                <a:latin typeface="Calibri Light"/>
                <a:cs typeface="Calibri Light"/>
              </a:rPr>
              <a:t>el</a:t>
            </a:r>
            <a:r>
              <a:rPr sz="1600" b="0" spc="-20" dirty="0">
                <a:latin typeface="Calibri Light"/>
                <a:cs typeface="Calibri Light"/>
              </a:rPr>
              <a:t>e</a:t>
            </a:r>
            <a:r>
              <a:rPr sz="1600" b="0" spc="-30" dirty="0">
                <a:latin typeface="Calibri Light"/>
                <a:cs typeface="Calibri Light"/>
              </a:rPr>
              <a:t>v</a:t>
            </a:r>
            <a:r>
              <a:rPr sz="1600" b="0" spc="-10" dirty="0">
                <a:latin typeface="Calibri Light"/>
                <a:cs typeface="Calibri Light"/>
              </a:rPr>
              <a:t>a</a:t>
            </a:r>
            <a:r>
              <a:rPr sz="1600" b="0" spc="-25" dirty="0">
                <a:latin typeface="Calibri Light"/>
                <a:cs typeface="Calibri Light"/>
              </a:rPr>
              <a:t>n</a:t>
            </a:r>
            <a:r>
              <a:rPr sz="1600" b="0" spc="-10" dirty="0">
                <a:latin typeface="Calibri Light"/>
                <a:cs typeface="Calibri Light"/>
              </a:rPr>
              <a:t>t</a:t>
            </a:r>
            <a:r>
              <a:rPr sz="1600" b="0" spc="-50" dirty="0">
                <a:latin typeface="Times New Roman"/>
                <a:cs typeface="Times New Roman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f</a:t>
            </a:r>
            <a:r>
              <a:rPr sz="1600" b="0" spc="-15" dirty="0">
                <a:latin typeface="Calibri Light"/>
                <a:cs typeface="Calibri Light"/>
              </a:rPr>
              <a:t>idu</a:t>
            </a:r>
            <a:r>
              <a:rPr sz="1600" b="0" spc="-5" dirty="0">
                <a:latin typeface="Calibri Light"/>
                <a:cs typeface="Calibri Light"/>
              </a:rPr>
              <a:t>c</a:t>
            </a:r>
            <a:r>
              <a:rPr sz="1600" b="0" spc="-10" dirty="0">
                <a:latin typeface="Calibri Light"/>
                <a:cs typeface="Calibri Light"/>
              </a:rPr>
              <a:t>ia</a:t>
            </a:r>
            <a:r>
              <a:rPr sz="1600" b="0" dirty="0">
                <a:latin typeface="Calibri Light"/>
                <a:cs typeface="Calibri Light"/>
              </a:rPr>
              <a:t>r</a:t>
            </a:r>
            <a:r>
              <a:rPr sz="1600" b="0" spc="-10" dirty="0">
                <a:latin typeface="Calibri Light"/>
                <a:cs typeface="Calibri Light"/>
              </a:rPr>
              <a:t>y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4740" y="1971507"/>
            <a:ext cx="809625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indent="-31115">
              <a:lnSpc>
                <a:spcPct val="100000"/>
              </a:lnSpc>
            </a:pPr>
            <a:r>
              <a:rPr sz="1600" b="0" spc="-5" dirty="0">
                <a:latin typeface="Calibri Light"/>
                <a:cs typeface="Calibri Light"/>
              </a:rPr>
              <a:t>c</a:t>
            </a:r>
            <a:r>
              <a:rPr sz="1600" b="0" spc="-35" dirty="0">
                <a:latin typeface="Calibri Light"/>
                <a:cs typeface="Calibri Light"/>
              </a:rPr>
              <a:t>r</a:t>
            </a:r>
            <a:r>
              <a:rPr sz="1600" b="0" spc="-10" dirty="0">
                <a:latin typeface="Calibri Light"/>
                <a:cs typeface="Calibri Light"/>
              </a:rPr>
              <a:t>e</a:t>
            </a:r>
            <a:r>
              <a:rPr sz="1600" b="0" spc="-15" dirty="0">
                <a:latin typeface="Calibri Light"/>
                <a:cs typeface="Calibri Light"/>
              </a:rPr>
              <a:t>di</a:t>
            </a:r>
            <a:r>
              <a:rPr sz="1600" b="0" spc="-20" dirty="0">
                <a:latin typeface="Calibri Light"/>
                <a:cs typeface="Calibri Light"/>
              </a:rPr>
              <a:t>t</a:t>
            </a:r>
            <a:r>
              <a:rPr sz="1600" b="0" spc="-10" dirty="0">
                <a:latin typeface="Calibri Light"/>
                <a:cs typeface="Calibri Light"/>
              </a:rPr>
              <a:t>ed</a:t>
            </a:r>
            <a:r>
              <a:rPr sz="1600" b="0" spc="-5" dirty="0">
                <a:latin typeface="Times New Roman"/>
                <a:cs typeface="Times New Roman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f</a:t>
            </a:r>
            <a:r>
              <a:rPr sz="1600" b="0" spc="-15" dirty="0">
                <a:latin typeface="Calibri Light"/>
                <a:cs typeface="Calibri Light"/>
              </a:rPr>
              <a:t>un</a:t>
            </a:r>
            <a:r>
              <a:rPr sz="1600" b="0" spc="-5" dirty="0">
                <a:latin typeface="Calibri Light"/>
                <a:cs typeface="Calibri Light"/>
              </a:rPr>
              <a:t>c</a:t>
            </a:r>
            <a:r>
              <a:rPr sz="1600" b="0" spc="-10" dirty="0">
                <a:latin typeface="Calibri Light"/>
                <a:cs typeface="Calibri Light"/>
              </a:rPr>
              <a:t>t</a:t>
            </a:r>
            <a:r>
              <a:rPr sz="1600" b="0" spc="-15" dirty="0">
                <a:latin typeface="Calibri Light"/>
                <a:cs typeface="Calibri Light"/>
              </a:rPr>
              <a:t>ions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2781" y="1971507"/>
            <a:ext cx="137668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0" spc="-10" dirty="0">
                <a:latin typeface="Calibri Light"/>
                <a:cs typeface="Calibri Light"/>
              </a:rPr>
              <a:t>a</a:t>
            </a:r>
            <a:r>
              <a:rPr sz="1600" b="0" spc="-55" dirty="0">
                <a:latin typeface="Calibri Light"/>
                <a:cs typeface="Calibri Light"/>
              </a:rPr>
              <a:t>g</a:t>
            </a:r>
            <a:r>
              <a:rPr sz="1600" b="0" spc="-10" dirty="0">
                <a:latin typeface="Calibri Light"/>
                <a:cs typeface="Calibri Light"/>
              </a:rPr>
              <a:t>a</a:t>
            </a:r>
            <a:r>
              <a:rPr sz="1600" b="0" spc="-15" dirty="0">
                <a:latin typeface="Calibri Light"/>
                <a:cs typeface="Calibri Light"/>
              </a:rPr>
              <a:t>in</a:t>
            </a:r>
            <a:r>
              <a:rPr sz="1600" b="0" spc="-40" dirty="0">
                <a:latin typeface="Calibri Light"/>
                <a:cs typeface="Calibri Light"/>
              </a:rPr>
              <a:t>s</a:t>
            </a:r>
            <a:r>
              <a:rPr sz="1600" b="0" spc="-10" dirty="0">
                <a:latin typeface="Calibri Light"/>
                <a:cs typeface="Calibri Light"/>
              </a:rPr>
              <a:t>t</a:t>
            </a:r>
            <a:r>
              <a:rPr sz="1600" b="0" spc="-5" dirty="0">
                <a:latin typeface="Times New Roman"/>
                <a:cs typeface="Times New Roman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c</a:t>
            </a:r>
            <a:r>
              <a:rPr sz="1600" b="0" spc="-10" dirty="0">
                <a:latin typeface="Calibri Light"/>
                <a:cs typeface="Calibri Light"/>
              </a:rPr>
              <a:t>er</a:t>
            </a:r>
            <a:r>
              <a:rPr sz="1600" b="0" spc="-35" dirty="0">
                <a:latin typeface="Calibri Light"/>
                <a:cs typeface="Calibri Light"/>
              </a:rPr>
              <a:t>t</a:t>
            </a:r>
            <a:r>
              <a:rPr sz="1600" b="0" spc="-10" dirty="0">
                <a:latin typeface="Calibri Light"/>
                <a:cs typeface="Calibri Light"/>
              </a:rPr>
              <a:t>ain</a:t>
            </a:r>
            <a:r>
              <a:rPr sz="1600" b="0" spc="-55" dirty="0">
                <a:latin typeface="Times New Roman"/>
                <a:cs typeface="Times New Roman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f</a:t>
            </a:r>
            <a:r>
              <a:rPr sz="1600" b="0" spc="-10" dirty="0">
                <a:latin typeface="Calibri Light"/>
                <a:cs typeface="Calibri Light"/>
              </a:rPr>
              <a:t>i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2442" y="1971507"/>
            <a:ext cx="178816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0" spc="-15" dirty="0">
                <a:latin typeface="Calibri Light"/>
                <a:cs typeface="Calibri Light"/>
              </a:rPr>
              <a:t>du</a:t>
            </a:r>
            <a:r>
              <a:rPr sz="1600" b="0" spc="-5" dirty="0">
                <a:latin typeface="Calibri Light"/>
                <a:cs typeface="Calibri Light"/>
              </a:rPr>
              <a:t>c</a:t>
            </a:r>
            <a:r>
              <a:rPr sz="1600" b="0" spc="-10" dirty="0">
                <a:latin typeface="Calibri Light"/>
                <a:cs typeface="Calibri Light"/>
              </a:rPr>
              <a:t>ia</a:t>
            </a:r>
            <a:r>
              <a:rPr sz="1600" b="0" dirty="0">
                <a:latin typeface="Calibri Light"/>
                <a:cs typeface="Calibri Light"/>
              </a:rPr>
              <a:t>r</a:t>
            </a:r>
            <a:r>
              <a:rPr sz="1600" b="0" spc="-10" dirty="0">
                <a:latin typeface="Calibri Light"/>
                <a:cs typeface="Calibri Light"/>
              </a:rPr>
              <a:t>y</a:t>
            </a:r>
            <a:r>
              <a:rPr sz="1600" b="0" spc="-50" dirty="0">
                <a:latin typeface="Times New Roman"/>
                <a:cs typeface="Times New Roman"/>
              </a:rPr>
              <a:t> </a:t>
            </a:r>
            <a:r>
              <a:rPr sz="1600" b="0" spc="-40" dirty="0">
                <a:latin typeface="Calibri Light"/>
                <a:cs typeface="Calibri Light"/>
              </a:rPr>
              <a:t>s</a:t>
            </a:r>
            <a:r>
              <a:rPr sz="1600" b="0" spc="-35" dirty="0">
                <a:latin typeface="Calibri Light"/>
                <a:cs typeface="Calibri Light"/>
              </a:rPr>
              <a:t>t</a:t>
            </a:r>
            <a:r>
              <a:rPr sz="1600" b="0" spc="-10" dirty="0">
                <a:latin typeface="Calibri Light"/>
                <a:cs typeface="Calibri Light"/>
              </a:rPr>
              <a:t>a</a:t>
            </a:r>
            <a:r>
              <a:rPr sz="1600" b="0" spc="-15" dirty="0">
                <a:latin typeface="Calibri Light"/>
                <a:cs typeface="Calibri Light"/>
              </a:rPr>
              <a:t>nd</a:t>
            </a:r>
            <a:r>
              <a:rPr sz="1600" b="0" spc="-10" dirty="0">
                <a:latin typeface="Calibri Light"/>
                <a:cs typeface="Calibri Light"/>
              </a:rPr>
              <a:t>a</a:t>
            </a:r>
            <a:r>
              <a:rPr sz="1600" b="0" spc="-35" dirty="0">
                <a:latin typeface="Calibri Light"/>
                <a:cs typeface="Calibri Light"/>
              </a:rPr>
              <a:t>r</a:t>
            </a:r>
            <a:r>
              <a:rPr sz="1600" b="0" spc="-15" dirty="0">
                <a:latin typeface="Calibri Light"/>
                <a:cs typeface="Calibri Light"/>
              </a:rPr>
              <a:t>d</a:t>
            </a:r>
            <a:r>
              <a:rPr sz="1600" b="0" spc="-10" dirty="0">
                <a:latin typeface="Calibri Light"/>
                <a:cs typeface="Calibri Light"/>
              </a:rPr>
              <a:t>s</a:t>
            </a:r>
            <a:r>
              <a:rPr sz="1600" b="0" dirty="0">
                <a:latin typeface="Times New Roman"/>
                <a:cs typeface="Times New Roman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in</a:t>
            </a:r>
            <a:r>
              <a:rPr sz="1600" b="0" spc="-30" dirty="0">
                <a:latin typeface="Times New Roman"/>
                <a:cs typeface="Times New Roman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o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4704" y="1971507"/>
            <a:ext cx="138684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>
              <a:lnSpc>
                <a:spcPct val="100000"/>
              </a:lnSpc>
            </a:pPr>
            <a:r>
              <a:rPr sz="1600" b="0" spc="-35" dirty="0">
                <a:latin typeface="Calibri Light"/>
                <a:cs typeface="Calibri Light"/>
              </a:rPr>
              <a:t>r</a:t>
            </a:r>
            <a:r>
              <a:rPr sz="1600" b="0" spc="-15" dirty="0">
                <a:latin typeface="Calibri Light"/>
                <a:cs typeface="Calibri Light"/>
              </a:rPr>
              <a:t>d</a:t>
            </a:r>
            <a:r>
              <a:rPr sz="1600" b="0" spc="-10" dirty="0">
                <a:latin typeface="Calibri Light"/>
                <a:cs typeface="Calibri Light"/>
              </a:rPr>
              <a:t>er</a:t>
            </a:r>
            <a:r>
              <a:rPr sz="1600" b="0" spc="-30" dirty="0">
                <a:latin typeface="Times New Roman"/>
                <a:cs typeface="Times New Roman"/>
              </a:rPr>
              <a:t> </a:t>
            </a:r>
            <a:r>
              <a:rPr sz="1600" b="0" spc="-20" dirty="0">
                <a:latin typeface="Calibri Light"/>
                <a:cs typeface="Calibri Light"/>
              </a:rPr>
              <a:t>t</a:t>
            </a:r>
            <a:r>
              <a:rPr sz="1600" b="0" spc="-10" dirty="0">
                <a:latin typeface="Calibri Light"/>
                <a:cs typeface="Calibri Light"/>
              </a:rPr>
              <a:t>o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192" y="6405757"/>
            <a:ext cx="824743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100" dirty="0" smtClean="0">
                <a:latin typeface="Corbel"/>
                <a:cs typeface="Corbel"/>
              </a:rPr>
              <a:t>*Оценка по этому стандарты учитывает, организация осуществляет надзор за реализацией проекта или сама  выполняет проект</a:t>
            </a:r>
            <a:endParaRPr sz="1100" dirty="0">
              <a:latin typeface="Corbel"/>
              <a:cs typeface="Corbe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99091"/>
              </p:ext>
            </p:extLst>
          </p:nvPr>
        </p:nvGraphicFramePr>
        <p:xfrm>
          <a:off x="265773" y="1401723"/>
          <a:ext cx="8386929" cy="49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0614"/>
                <a:gridCol w="790559"/>
                <a:gridCol w="1323990"/>
                <a:gridCol w="1715414"/>
                <a:gridCol w="1386352"/>
              </a:tblGrid>
              <a:tr h="357195">
                <a:tc>
                  <a:txBody>
                    <a:bodyPr/>
                    <a:lstStyle/>
                    <a:p>
                      <a:endParaRPr sz="16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607820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Фидуциарные стандарты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229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Фидуциарные функции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07950" indent="-635" algn="ctr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Базовые стандарты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138430" indent="635" algn="ctr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Специальные стандарты для управления проектами</a:t>
                      </a:r>
                      <a:r>
                        <a:rPr sz="12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*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1920" indent="-635" algn="ctr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Специальные</a:t>
                      </a:r>
                      <a:r>
                        <a:rPr lang="ru-RU" sz="1200" spc="-5" baseline="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стандарты для присуждения грантов и</a:t>
                      </a:r>
                      <a:r>
                        <a:rPr lang="en-US" sz="1200" spc="-5" baseline="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/</a:t>
                      </a:r>
                      <a:r>
                        <a:rPr lang="ru-RU" sz="1200" spc="-5" baseline="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или механизмов распределения средств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1920" indent="-635" algn="ctr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Специальные</a:t>
                      </a:r>
                      <a:r>
                        <a:rPr lang="ru-RU" sz="1200" spc="-5" baseline="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стандарты для кредитования и/или комбинирования</a:t>
                      </a:r>
                      <a:endParaRPr lang="ru-RU"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84455" marR="413384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Усиление институциональных и регуляторных систем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84455" marR="211454">
                        <a:lnSpc>
                          <a:spcPct val="100000"/>
                        </a:lnSpc>
                      </a:pPr>
                      <a:r>
                        <a:rPr lang="ru-RU" sz="1200" spc="5" dirty="0" smtClean="0">
                          <a:latin typeface="Corbel"/>
                          <a:cs typeface="Corbel"/>
                        </a:rPr>
                        <a:t>Осуществление</a:t>
                      </a:r>
                      <a:r>
                        <a:rPr lang="ru-RU" sz="1200" spc="5" baseline="0" dirty="0" smtClean="0">
                          <a:latin typeface="Corbel"/>
                          <a:cs typeface="Corbel"/>
                        </a:rPr>
                        <a:t> проектов, где организация сама выполняет проект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</a:tr>
              <a:tr h="457212">
                <a:tc>
                  <a:txBody>
                    <a:bodyPr/>
                    <a:lstStyle/>
                    <a:p>
                      <a:pPr marL="84455" marR="211454">
                        <a:lnSpc>
                          <a:spcPct val="100000"/>
                        </a:lnSpc>
                      </a:pPr>
                      <a:r>
                        <a:rPr lang="ru-RU" sz="1200" spc="5" dirty="0" smtClean="0">
                          <a:latin typeface="Corbel"/>
                          <a:cs typeface="Corbel"/>
                        </a:rPr>
                        <a:t>Осуществление</a:t>
                      </a:r>
                      <a:r>
                        <a:rPr lang="ru-RU" sz="1200" spc="5" baseline="0" dirty="0" smtClean="0">
                          <a:latin typeface="Corbel"/>
                          <a:cs typeface="Corbel"/>
                        </a:rPr>
                        <a:t> проектов, где другая организация выполняет проект</a:t>
                      </a:r>
                      <a:endParaRPr lang="ru-RU"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200" spc="-20" dirty="0" smtClean="0">
                          <a:latin typeface="Corbel"/>
                          <a:cs typeface="Corbel"/>
                        </a:rPr>
                        <a:t>Присуждение грантов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84455" marR="569595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Управление кредитными линиями, используя средства ЗКФ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Кредитование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84455" marR="141605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Комбинирование средств ЗКФ с другими источниками финансирования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Использование средств ЗКФ для гарантий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Использование средств ЗКФ для инвестиций в капитал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0" y="528105"/>
            <a:ext cx="630341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9870" algn="ctr">
              <a:lnSpc>
                <a:spcPts val="3030"/>
              </a:lnSpc>
            </a:pPr>
            <a:r>
              <a:rPr lang="ru-RU" sz="2800" b="1" spc="-25" dirty="0" smtClean="0">
                <a:latin typeface="Corbel"/>
                <a:cs typeface="Corbel"/>
              </a:rPr>
              <a:t>Категории социального и экологического риска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739" y="6547515"/>
            <a:ext cx="829055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orbel"/>
                <a:cs typeface="Corbel"/>
              </a:rPr>
              <a:t>*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lang="ru-RU" sz="1100" dirty="0" smtClean="0">
                <a:latin typeface="Corbel"/>
                <a:cs typeface="Corbel"/>
              </a:rPr>
              <a:t>Деятельность, включающая инвестиции через финансовое посредничество или через механизм доставки путем финансового </a:t>
            </a:r>
            <a:r>
              <a:rPr lang="ru-RU" sz="1100" dirty="0" smtClean="0">
                <a:latin typeface="Corbel"/>
                <a:cs typeface="Corbel"/>
              </a:rPr>
              <a:t>п</a:t>
            </a:r>
            <a:r>
              <a:rPr lang="ru-RU" sz="1100" dirty="0" smtClean="0">
                <a:latin typeface="Corbel"/>
                <a:cs typeface="Corbel"/>
              </a:rPr>
              <a:t>осредничества.</a:t>
            </a:r>
            <a:endParaRPr sz="11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09705"/>
              </p:ext>
            </p:extLst>
          </p:nvPr>
        </p:nvGraphicFramePr>
        <p:xfrm>
          <a:off x="271839" y="1415389"/>
          <a:ext cx="8597402" cy="4558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048"/>
                <a:gridCol w="2508552"/>
                <a:gridCol w="4939802"/>
              </a:tblGrid>
              <a:tr h="31720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Уровень риска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576580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Заявки на финансирование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Посредничество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*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</a:tr>
              <a:tr h="142740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600" b="1" spc="-5" dirty="0" smtClean="0">
                          <a:latin typeface="Corbel"/>
                          <a:cs typeface="Corbel"/>
                        </a:rPr>
                        <a:t>Высокий</a:t>
                      </a:r>
                      <a:endParaRPr sz="16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Corbel"/>
                          <a:cs typeface="Corbel"/>
                        </a:rPr>
                        <a:t>Категория</a:t>
                      </a:r>
                      <a:r>
                        <a:rPr sz="1600" b="1" spc="-1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Corbel"/>
                          <a:cs typeface="Corbel"/>
                        </a:rPr>
                        <a:t>A</a:t>
                      </a:r>
                      <a:endParaRPr sz="1600" dirty="0">
                        <a:latin typeface="Corbel"/>
                        <a:cs typeface="Corbel"/>
                      </a:endParaRPr>
                    </a:p>
                    <a:p>
                      <a:pPr marL="85090" marR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5" dirty="0" smtClean="0">
                          <a:latin typeface="Corbel"/>
                          <a:cs typeface="Corbel"/>
                        </a:rPr>
                        <a:t>Деятельность со значительными рисками и разнообразными необратимыми последствиями.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Corbel"/>
                          <a:cs typeface="Corbel"/>
                        </a:rPr>
                        <a:t>Посредничество </a:t>
                      </a:r>
                      <a:r>
                        <a:rPr sz="1600" b="1" dirty="0" smtClean="0">
                          <a:latin typeface="Corbel"/>
                          <a:cs typeface="Corbel"/>
                        </a:rPr>
                        <a:t>1</a:t>
                      </a:r>
                      <a:r>
                        <a:rPr sz="1600" b="1" spc="-9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Corbel"/>
                          <a:cs typeface="Corbel"/>
                        </a:rPr>
                        <a:t>(</a:t>
                      </a:r>
                      <a:r>
                        <a:rPr sz="1600" b="1" spc="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600" b="1" spc="-5" dirty="0">
                          <a:latin typeface="Corbel"/>
                          <a:cs typeface="Corbel"/>
                        </a:rPr>
                        <a:t>-</a:t>
                      </a:r>
                      <a:r>
                        <a:rPr sz="1600" b="1" dirty="0">
                          <a:latin typeface="Corbel"/>
                          <a:cs typeface="Corbel"/>
                        </a:rPr>
                        <a:t>1)</a:t>
                      </a:r>
                      <a:endParaRPr sz="1600" dirty="0">
                        <a:latin typeface="Corbel"/>
                        <a:cs typeface="Corbel"/>
                      </a:endParaRPr>
                    </a:p>
                    <a:p>
                      <a:pPr marL="85090" marR="869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5" dirty="0" smtClean="0">
                          <a:latin typeface="Corbel"/>
                          <a:cs typeface="Corbel"/>
                        </a:rPr>
                        <a:t>Когда портфель</a:t>
                      </a:r>
                      <a:r>
                        <a:rPr lang="ru-RU" sz="1400" spc="-5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ru-RU" sz="1400" spc="-5" dirty="0" smtClean="0">
                          <a:latin typeface="Corbel"/>
                          <a:cs typeface="Corbel"/>
                        </a:rPr>
                        <a:t>посредника</a:t>
                      </a:r>
                      <a:r>
                        <a:rPr lang="ru-RU" sz="1400" spc="-5" baseline="0" dirty="0" smtClean="0">
                          <a:latin typeface="Corbel"/>
                          <a:cs typeface="Corbel"/>
                        </a:rPr>
                        <a:t> подвергается или подвергнется финансовому воздействию деятельности со значительными рисками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</a:tr>
              <a:tr h="160728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Corbel"/>
                          <a:cs typeface="Corbel"/>
                        </a:rPr>
                        <a:t>Средний</a:t>
                      </a:r>
                      <a:endParaRPr sz="16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Corbel"/>
                          <a:cs typeface="Corbel"/>
                        </a:rPr>
                        <a:t>Категория</a:t>
                      </a:r>
                      <a:r>
                        <a:rPr sz="16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Corbel"/>
                          <a:cs typeface="Corbel"/>
                        </a:rPr>
                        <a:t>B</a:t>
                      </a:r>
                      <a:endParaRPr sz="1600" dirty="0">
                        <a:latin typeface="Corbel"/>
                        <a:cs typeface="Corbel"/>
                      </a:endParaRPr>
                    </a:p>
                    <a:p>
                      <a:pPr marL="85090" marR="14986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latin typeface="Corbel"/>
                          <a:cs typeface="Corbel"/>
                        </a:rPr>
                        <a:t>Деятельность с умеренными рисками и ограниченными обратимыми и предотвратимыми последствиями.</a:t>
                      </a:r>
                      <a:endParaRPr lang="ru-RU" sz="1400" dirty="0" smtClean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Corbel"/>
                          <a:cs typeface="Corbel"/>
                        </a:rPr>
                        <a:t>Посредничество</a:t>
                      </a:r>
                      <a:r>
                        <a:rPr sz="16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6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Corbel"/>
                          <a:cs typeface="Corbel"/>
                        </a:rPr>
                        <a:t>(I</a:t>
                      </a:r>
                      <a:r>
                        <a:rPr sz="1600" b="1" spc="-5" dirty="0">
                          <a:latin typeface="Corbel"/>
                          <a:cs typeface="Corbel"/>
                        </a:rPr>
                        <a:t>-2</a:t>
                      </a:r>
                      <a:r>
                        <a:rPr sz="1600" b="1" dirty="0">
                          <a:latin typeface="Corbel"/>
                          <a:cs typeface="Corbel"/>
                        </a:rPr>
                        <a:t>)</a:t>
                      </a:r>
                      <a:endParaRPr sz="1600" dirty="0">
                        <a:latin typeface="Corbel"/>
                        <a:cs typeface="Corbel"/>
                      </a:endParaRPr>
                    </a:p>
                    <a:p>
                      <a:pPr marL="85090" marR="8699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latin typeface="Corbel"/>
                          <a:cs typeface="Corbel"/>
                        </a:rPr>
                        <a:t>Когда портфель</a:t>
                      </a:r>
                      <a:r>
                        <a:rPr lang="ru-RU" sz="1400" spc="-5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ru-RU" sz="1400" spc="-5" dirty="0" smtClean="0">
                          <a:latin typeface="Corbel"/>
                          <a:cs typeface="Corbel"/>
                        </a:rPr>
                        <a:t>посредника</a:t>
                      </a:r>
                      <a:r>
                        <a:rPr lang="ru-RU" sz="1400" spc="-5" baseline="0" dirty="0" smtClean="0">
                          <a:latin typeface="Corbel"/>
                          <a:cs typeface="Corbel"/>
                        </a:rPr>
                        <a:t> подвергается или подвергнется финансовому воздействию деятельности с умеренными рисками или когда число проектов со значительными рисками мало.</a:t>
                      </a:r>
                      <a:endParaRPr lang="ru-RU" sz="1400" dirty="0" smtClean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</a:tr>
              <a:tr h="9753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600" b="1" spc="5" dirty="0" smtClean="0">
                          <a:latin typeface="Corbel"/>
                          <a:cs typeface="Corbel"/>
                        </a:rPr>
                        <a:t>Низкий</a:t>
                      </a:r>
                      <a:endParaRPr sz="16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Corbel"/>
                          <a:cs typeface="Corbel"/>
                        </a:rPr>
                        <a:t>Категория</a:t>
                      </a:r>
                      <a:r>
                        <a:rPr sz="1600" b="1" spc="-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Corbel"/>
                          <a:cs typeface="Corbel"/>
                        </a:rPr>
                        <a:t>C</a:t>
                      </a:r>
                      <a:endParaRPr sz="1600" dirty="0">
                        <a:latin typeface="Corbel"/>
                        <a:cs typeface="Corbel"/>
                      </a:endParaRPr>
                    </a:p>
                    <a:p>
                      <a:pPr marL="85090" marR="201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5" dirty="0" smtClean="0">
                          <a:latin typeface="Corbel"/>
                          <a:cs typeface="Corbel"/>
                        </a:rPr>
                        <a:t>Деятельность с минимальными или</a:t>
                      </a:r>
                      <a:r>
                        <a:rPr lang="ru-RU" sz="1400" spc="-5" baseline="0" dirty="0" smtClean="0">
                          <a:latin typeface="Corbel"/>
                          <a:cs typeface="Corbel"/>
                        </a:rPr>
                        <a:t> нулевыми рисками и последствиями.</a:t>
                      </a:r>
                      <a:endParaRPr sz="14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Corbel"/>
                          <a:cs typeface="Corbel"/>
                        </a:rPr>
                        <a:t>Посредничество</a:t>
                      </a:r>
                      <a:r>
                        <a:rPr sz="16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Corbel"/>
                          <a:cs typeface="Corbel"/>
                        </a:rPr>
                        <a:t>3</a:t>
                      </a:r>
                      <a:r>
                        <a:rPr sz="16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Corbel"/>
                          <a:cs typeface="Corbel"/>
                        </a:rPr>
                        <a:t>(</a:t>
                      </a:r>
                      <a:r>
                        <a:rPr sz="1600" b="1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600" b="1" spc="-5" dirty="0">
                          <a:latin typeface="Corbel"/>
                          <a:cs typeface="Corbel"/>
                        </a:rPr>
                        <a:t>-</a:t>
                      </a:r>
                      <a:r>
                        <a:rPr sz="1600" b="1" dirty="0">
                          <a:latin typeface="Corbel"/>
                          <a:cs typeface="Corbel"/>
                        </a:rPr>
                        <a:t>3)</a:t>
                      </a:r>
                      <a:endParaRPr sz="1600" dirty="0">
                        <a:latin typeface="Corbel"/>
                        <a:cs typeface="Corbel"/>
                      </a:endParaRPr>
                    </a:p>
                    <a:p>
                      <a:pPr marL="85090" marR="13843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5" dirty="0" smtClean="0">
                          <a:latin typeface="Corbel"/>
                          <a:cs typeface="Corbel"/>
                        </a:rPr>
                        <a:t>Когда портфель</a:t>
                      </a:r>
                      <a:r>
                        <a:rPr lang="ru-RU" sz="1400" spc="-5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lang="ru-RU" sz="1400" spc="-5" dirty="0" smtClean="0">
                          <a:latin typeface="Corbel"/>
                          <a:cs typeface="Corbel"/>
                        </a:rPr>
                        <a:t>посредника</a:t>
                      </a:r>
                      <a:r>
                        <a:rPr lang="ru-RU" sz="1400" spc="-5" baseline="0" dirty="0" smtClean="0">
                          <a:latin typeface="Corbel"/>
                          <a:cs typeface="Corbel"/>
                        </a:rPr>
                        <a:t> подвергается или подвергнется финансовому воздействию деятельности с минимальными или нулевыми рисками.</a:t>
                      </a:r>
                      <a:endParaRPr lang="ru-RU" sz="1400" dirty="0" smtClean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22" y="652005"/>
            <a:ext cx="8142355" cy="742678"/>
          </a:xfrm>
          <a:prstGeom prst="rect">
            <a:avLst/>
          </a:prstGeom>
        </p:spPr>
        <p:txBody>
          <a:bodyPr vert="horz" wrap="square" lIns="0" tIns="278295" rIns="0" bIns="0" rtlCol="0">
            <a:spAutoFit/>
          </a:bodyPr>
          <a:lstStyle/>
          <a:p>
            <a:pPr marL="2617470">
              <a:lnSpc>
                <a:spcPct val="100000"/>
              </a:lnSpc>
            </a:pPr>
            <a:r>
              <a:rPr lang="ru-RU" spc="-25" dirty="0" smtClean="0"/>
              <a:t>Ускоренная аккредитация</a:t>
            </a: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17141" y="1778773"/>
            <a:ext cx="7621270" cy="4037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76275" algn="just">
              <a:lnSpc>
                <a:spcPct val="100000"/>
              </a:lnSpc>
            </a:pPr>
            <a:r>
              <a:rPr lang="ru-RU" spc="-5" dirty="0" smtClean="0">
                <a:latin typeface="Corbel"/>
                <a:cs typeface="Corbel"/>
              </a:rPr>
              <a:t>Ускоренную аккредитацию могут пройти организации ранее аккредитованные:</a:t>
            </a:r>
            <a:endParaRPr sz="1800" dirty="0">
              <a:latin typeface="Corbel"/>
              <a:cs typeface="Corbel"/>
            </a:endParaRPr>
          </a:p>
          <a:p>
            <a:pPr marL="756285" indent="-286385">
              <a:lnSpc>
                <a:spcPct val="100000"/>
              </a:lnSpc>
              <a:spcBef>
                <a:spcPts val="1605"/>
              </a:spcBef>
              <a:buClr>
                <a:srgbClr val="24634F"/>
              </a:buClr>
              <a:buFont typeface="Arial"/>
              <a:buChar char="•"/>
              <a:tabLst>
                <a:tab pos="756920" algn="l"/>
              </a:tabLst>
            </a:pPr>
            <a:r>
              <a:rPr sz="1600" spc="-10" dirty="0">
                <a:latin typeface="Corbel"/>
                <a:cs typeface="Corbel"/>
              </a:rPr>
              <a:t>Glo</a:t>
            </a:r>
            <a:r>
              <a:rPr sz="1600" spc="-15" dirty="0">
                <a:latin typeface="Corbel"/>
                <a:cs typeface="Corbel"/>
              </a:rPr>
              <a:t>ba</a:t>
            </a:r>
            <a:r>
              <a:rPr sz="1600" spc="-5" dirty="0">
                <a:latin typeface="Corbel"/>
                <a:cs typeface="Corbel"/>
              </a:rPr>
              <a:t>l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orbel"/>
                <a:cs typeface="Corbel"/>
              </a:rPr>
              <a:t>Env</a:t>
            </a:r>
            <a:r>
              <a:rPr sz="1600" spc="-5" dirty="0">
                <a:latin typeface="Corbel"/>
                <a:cs typeface="Corbel"/>
              </a:rPr>
              <a:t>ir</a:t>
            </a:r>
            <a:r>
              <a:rPr sz="1600" spc="-10" dirty="0">
                <a:latin typeface="Corbel"/>
                <a:cs typeface="Corbel"/>
              </a:rPr>
              <a:t>o</a:t>
            </a:r>
            <a:r>
              <a:rPr sz="1600" spc="-20" dirty="0">
                <a:latin typeface="Corbel"/>
                <a:cs typeface="Corbel"/>
              </a:rPr>
              <a:t>nm</a:t>
            </a:r>
            <a:r>
              <a:rPr sz="1600" spc="-15" dirty="0">
                <a:latin typeface="Corbel"/>
                <a:cs typeface="Corbel"/>
              </a:rPr>
              <a:t>en</a:t>
            </a:r>
            <a:r>
              <a:rPr sz="1600" spc="-10" dirty="0">
                <a:latin typeface="Corbel"/>
                <a:cs typeface="Corbel"/>
              </a:rPr>
              <a:t>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orbel"/>
                <a:cs typeface="Corbel"/>
              </a:rPr>
              <a:t>Fac</a:t>
            </a:r>
            <a:r>
              <a:rPr sz="1600" spc="-5" dirty="0">
                <a:latin typeface="Corbel"/>
                <a:cs typeface="Corbel"/>
              </a:rPr>
              <a:t>ili</a:t>
            </a:r>
            <a:r>
              <a:rPr sz="1600" spc="-15" dirty="0">
                <a:latin typeface="Corbel"/>
                <a:cs typeface="Corbel"/>
              </a:rPr>
              <a:t>t</a:t>
            </a:r>
            <a:r>
              <a:rPr sz="1600" spc="-10" dirty="0">
                <a:latin typeface="Corbel"/>
                <a:cs typeface="Corbel"/>
              </a:rPr>
              <a:t>y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Corbel"/>
                <a:cs typeface="Corbel"/>
              </a:rPr>
              <a:t>(</a:t>
            </a:r>
            <a:r>
              <a:rPr sz="1600" u="heavy" spc="-15" dirty="0">
                <a:solidFill>
                  <a:srgbClr val="24634F"/>
                </a:solidFill>
                <a:latin typeface="Corbel"/>
                <a:cs typeface="Corbel"/>
                <a:hlinkClick r:id="" action="ppaction://noaction"/>
              </a:rPr>
              <a:t>GEF</a:t>
            </a:r>
            <a:r>
              <a:rPr sz="1600" spc="-5" dirty="0">
                <a:latin typeface="Corbel"/>
                <a:cs typeface="Corbel"/>
              </a:rPr>
              <a:t>)</a:t>
            </a:r>
            <a:endParaRPr sz="16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Clr>
                <a:srgbClr val="24634F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buClr>
                <a:srgbClr val="24634F"/>
              </a:buClr>
              <a:buFont typeface="Arial"/>
              <a:buChar char="•"/>
              <a:tabLst>
                <a:tab pos="756920" algn="l"/>
              </a:tabLst>
            </a:pPr>
            <a:r>
              <a:rPr sz="1600" spc="-25" dirty="0">
                <a:latin typeface="Corbel"/>
                <a:cs typeface="Corbel"/>
              </a:rPr>
              <a:t>A</a:t>
            </a:r>
            <a:r>
              <a:rPr sz="1600" spc="-15" dirty="0">
                <a:latin typeface="Corbel"/>
                <a:cs typeface="Corbel"/>
              </a:rPr>
              <a:t>da</a:t>
            </a:r>
            <a:r>
              <a:rPr sz="1600" spc="-10" dirty="0">
                <a:latin typeface="Corbel"/>
                <a:cs typeface="Corbel"/>
              </a:rPr>
              <a:t>p</a:t>
            </a:r>
            <a:r>
              <a:rPr sz="1600" spc="-15" dirty="0">
                <a:latin typeface="Corbel"/>
                <a:cs typeface="Corbel"/>
              </a:rPr>
              <a:t>tat</a:t>
            </a:r>
            <a:r>
              <a:rPr sz="1600" spc="-10" dirty="0">
                <a:latin typeface="Corbel"/>
                <a:cs typeface="Corbel"/>
              </a:rPr>
              <a:t>ion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orbel"/>
                <a:cs typeface="Corbel"/>
              </a:rPr>
              <a:t>F</a:t>
            </a:r>
            <a:r>
              <a:rPr sz="1600" spc="-10" dirty="0">
                <a:latin typeface="Corbel"/>
                <a:cs typeface="Corbel"/>
              </a:rPr>
              <a:t>u</a:t>
            </a:r>
            <a:r>
              <a:rPr sz="1600" spc="-15" dirty="0">
                <a:latin typeface="Corbel"/>
                <a:cs typeface="Corbel"/>
              </a:rPr>
              <a:t>n</a:t>
            </a:r>
            <a:r>
              <a:rPr sz="1600" spc="-10" dirty="0">
                <a:latin typeface="Corbel"/>
                <a:cs typeface="Corbel"/>
              </a:rPr>
              <a:t>d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orbel"/>
                <a:cs typeface="Corbel"/>
              </a:rPr>
              <a:t>(</a:t>
            </a:r>
            <a:r>
              <a:rPr sz="1600" u="heavy" spc="-25" dirty="0">
                <a:solidFill>
                  <a:srgbClr val="24634F"/>
                </a:solidFill>
                <a:latin typeface="Corbel"/>
                <a:cs typeface="Corbel"/>
                <a:hlinkClick r:id="" action="ppaction://noaction"/>
              </a:rPr>
              <a:t>A</a:t>
            </a:r>
            <a:r>
              <a:rPr sz="1600" u="heavy" spc="-15" dirty="0">
                <a:solidFill>
                  <a:srgbClr val="24634F"/>
                </a:solidFill>
                <a:latin typeface="Corbel"/>
                <a:cs typeface="Corbel"/>
                <a:hlinkClick r:id="" action="ppaction://noaction"/>
              </a:rPr>
              <a:t>F</a:t>
            </a:r>
            <a:r>
              <a:rPr sz="1600" spc="-5" dirty="0">
                <a:latin typeface="Corbel"/>
                <a:cs typeface="Corbel"/>
              </a:rPr>
              <a:t>)</a:t>
            </a:r>
            <a:endParaRPr sz="16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Clr>
                <a:srgbClr val="24634F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756285" marR="651510" indent="-286385">
              <a:lnSpc>
                <a:spcPct val="100000"/>
              </a:lnSpc>
              <a:buClr>
                <a:srgbClr val="24634F"/>
              </a:buClr>
              <a:buFont typeface="Arial"/>
              <a:buChar char="•"/>
              <a:tabLst>
                <a:tab pos="756920" algn="l"/>
              </a:tabLst>
            </a:pPr>
            <a:r>
              <a:rPr sz="1600" spc="-20" dirty="0">
                <a:latin typeface="Corbel"/>
                <a:cs typeface="Corbel"/>
              </a:rPr>
              <a:t>D</a:t>
            </a:r>
            <a:r>
              <a:rPr sz="1600" spc="-5" dirty="0">
                <a:latin typeface="Corbel"/>
                <a:cs typeface="Corbel"/>
              </a:rPr>
              <a:t>ir</a:t>
            </a:r>
            <a:r>
              <a:rPr sz="1600" spc="-15" dirty="0">
                <a:latin typeface="Corbel"/>
                <a:cs typeface="Corbel"/>
              </a:rPr>
              <a:t>ect</a:t>
            </a:r>
            <a:r>
              <a:rPr sz="1600" spc="-10" dirty="0">
                <a:latin typeface="Corbel"/>
                <a:cs typeface="Corbel"/>
              </a:rPr>
              <a:t>o</a:t>
            </a:r>
            <a:r>
              <a:rPr sz="1600" spc="-5" dirty="0">
                <a:latin typeface="Corbel"/>
                <a:cs typeface="Corbel"/>
              </a:rPr>
              <a:t>r</a:t>
            </a:r>
            <a:r>
              <a:rPr sz="1600" spc="-15" dirty="0">
                <a:latin typeface="Corbel"/>
                <a:cs typeface="Corbel"/>
              </a:rPr>
              <a:t>ate-Ge</a:t>
            </a:r>
            <a:r>
              <a:rPr sz="1600" dirty="0">
                <a:latin typeface="Corbel"/>
                <a:cs typeface="Corbel"/>
              </a:rPr>
              <a:t>n</a:t>
            </a:r>
            <a:r>
              <a:rPr sz="1600" spc="-15" dirty="0">
                <a:latin typeface="Corbel"/>
                <a:cs typeface="Corbel"/>
              </a:rPr>
              <a:t>e</a:t>
            </a:r>
            <a:r>
              <a:rPr sz="1600" spc="-5" dirty="0">
                <a:latin typeface="Corbel"/>
                <a:cs typeface="Corbel"/>
              </a:rPr>
              <a:t>r</a:t>
            </a:r>
            <a:r>
              <a:rPr sz="1600" spc="-15" dirty="0">
                <a:latin typeface="Corbel"/>
                <a:cs typeface="Corbel"/>
              </a:rPr>
              <a:t>a</a:t>
            </a:r>
            <a:r>
              <a:rPr sz="1600" spc="-5" dirty="0">
                <a:latin typeface="Corbel"/>
                <a:cs typeface="Corbel"/>
              </a:rPr>
              <a:t>l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orbel"/>
                <a:cs typeface="Corbel"/>
              </a:rPr>
              <a:t>for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orbel"/>
                <a:cs typeface="Corbel"/>
              </a:rPr>
              <a:t>D</a:t>
            </a:r>
            <a:r>
              <a:rPr sz="1600" spc="-25" dirty="0">
                <a:latin typeface="Corbel"/>
                <a:cs typeface="Corbel"/>
              </a:rPr>
              <a:t>e</a:t>
            </a:r>
            <a:r>
              <a:rPr sz="1600" spc="-20" dirty="0">
                <a:latin typeface="Corbel"/>
                <a:cs typeface="Corbel"/>
              </a:rPr>
              <a:t>v</a:t>
            </a:r>
            <a:r>
              <a:rPr sz="1600" spc="-15" dirty="0">
                <a:latin typeface="Corbel"/>
                <a:cs typeface="Corbel"/>
              </a:rPr>
              <a:t>e</a:t>
            </a:r>
            <a:r>
              <a:rPr sz="1600" spc="-10" dirty="0">
                <a:latin typeface="Corbel"/>
                <a:cs typeface="Corbel"/>
              </a:rPr>
              <a:t>lop</a:t>
            </a:r>
            <a:r>
              <a:rPr sz="1600" spc="-20" dirty="0">
                <a:latin typeface="Corbel"/>
                <a:cs typeface="Corbel"/>
              </a:rPr>
              <a:t>m</a:t>
            </a:r>
            <a:r>
              <a:rPr sz="1600" spc="-15" dirty="0">
                <a:latin typeface="Corbel"/>
                <a:cs typeface="Corbel"/>
              </a:rPr>
              <a:t>en</a:t>
            </a:r>
            <a:r>
              <a:rPr sz="1600" spc="-10" dirty="0">
                <a:latin typeface="Corbel"/>
                <a:cs typeface="Corbel"/>
              </a:rPr>
              <a:t>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orbel"/>
                <a:cs typeface="Corbel"/>
              </a:rPr>
              <a:t>an</a:t>
            </a:r>
            <a:r>
              <a:rPr sz="1600" spc="-10" dirty="0">
                <a:latin typeface="Corbel"/>
                <a:cs typeface="Corbel"/>
              </a:rPr>
              <a:t>d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orbel"/>
                <a:cs typeface="Corbel"/>
              </a:rPr>
              <a:t>C</a:t>
            </a:r>
            <a:r>
              <a:rPr sz="1600" spc="-10" dirty="0">
                <a:latin typeface="Corbel"/>
                <a:cs typeface="Corbel"/>
              </a:rPr>
              <a:t>oo</a:t>
            </a:r>
            <a:r>
              <a:rPr sz="1600" spc="-5" dirty="0">
                <a:latin typeface="Corbel"/>
                <a:cs typeface="Corbel"/>
              </a:rPr>
              <a:t>p</a:t>
            </a:r>
            <a:r>
              <a:rPr sz="1600" spc="-15" dirty="0">
                <a:latin typeface="Corbel"/>
                <a:cs typeface="Corbel"/>
              </a:rPr>
              <a:t>e</a:t>
            </a:r>
            <a:r>
              <a:rPr sz="1600" spc="-5" dirty="0">
                <a:latin typeface="Corbel"/>
                <a:cs typeface="Corbel"/>
              </a:rPr>
              <a:t>r</a:t>
            </a:r>
            <a:r>
              <a:rPr sz="1600" spc="-15" dirty="0">
                <a:latin typeface="Corbel"/>
                <a:cs typeface="Corbel"/>
              </a:rPr>
              <a:t>at</a:t>
            </a:r>
            <a:r>
              <a:rPr sz="1600" spc="-10" dirty="0">
                <a:latin typeface="Corbel"/>
                <a:cs typeface="Corbel"/>
              </a:rPr>
              <a:t>ion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orbel"/>
                <a:cs typeface="Corbel"/>
              </a:rPr>
              <a:t>–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orbel"/>
                <a:cs typeface="Corbel"/>
              </a:rPr>
              <a:t>E</a:t>
            </a:r>
            <a:r>
              <a:rPr sz="1600" spc="-10" dirty="0">
                <a:latin typeface="Corbel"/>
                <a:cs typeface="Corbel"/>
              </a:rPr>
              <a:t>u</a:t>
            </a:r>
            <a:r>
              <a:rPr sz="1600" spc="-5" dirty="0">
                <a:latin typeface="Corbel"/>
                <a:cs typeface="Corbel"/>
              </a:rPr>
              <a:t>r</a:t>
            </a:r>
            <a:r>
              <a:rPr sz="1600" spc="-10" dirty="0">
                <a:latin typeface="Corbel"/>
                <a:cs typeface="Corbel"/>
              </a:rPr>
              <a:t>o</a:t>
            </a:r>
            <a:r>
              <a:rPr sz="1600" spc="-5" dirty="0">
                <a:latin typeface="Corbel"/>
                <a:cs typeface="Corbel"/>
              </a:rPr>
              <a:t>p</a:t>
            </a:r>
            <a:r>
              <a:rPr sz="1600" spc="-15" dirty="0">
                <a:latin typeface="Corbel"/>
                <a:cs typeface="Corbel"/>
              </a:rPr>
              <a:t>e</a:t>
            </a:r>
            <a:r>
              <a:rPr sz="1600" spc="-25" dirty="0">
                <a:latin typeface="Corbel"/>
                <a:cs typeface="Corbel"/>
              </a:rPr>
              <a:t>A</a:t>
            </a:r>
            <a:r>
              <a:rPr sz="1600" spc="-10" dirty="0">
                <a:latin typeface="Corbel"/>
                <a:cs typeface="Corbel"/>
              </a:rPr>
              <a:t>id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orbel"/>
                <a:cs typeface="Corbel"/>
              </a:rPr>
              <a:t>of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orbel"/>
                <a:cs typeface="Corbel"/>
              </a:rPr>
              <a:t>t</a:t>
            </a:r>
            <a:r>
              <a:rPr sz="1600" spc="-10" dirty="0">
                <a:latin typeface="Corbel"/>
                <a:cs typeface="Corbel"/>
              </a:rPr>
              <a:t>he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orbel"/>
                <a:cs typeface="Corbel"/>
              </a:rPr>
              <a:t>E</a:t>
            </a:r>
            <a:r>
              <a:rPr sz="1600" spc="-10" dirty="0">
                <a:latin typeface="Corbel"/>
                <a:cs typeface="Corbel"/>
              </a:rPr>
              <a:t>u</a:t>
            </a:r>
            <a:r>
              <a:rPr sz="1600" spc="-5" dirty="0">
                <a:latin typeface="Corbel"/>
                <a:cs typeface="Corbel"/>
              </a:rPr>
              <a:t>r</a:t>
            </a:r>
            <a:r>
              <a:rPr sz="1600" spc="-10" dirty="0">
                <a:latin typeface="Corbel"/>
                <a:cs typeface="Corbel"/>
              </a:rPr>
              <a:t>op</a:t>
            </a:r>
            <a:r>
              <a:rPr sz="1600" spc="-15" dirty="0">
                <a:latin typeface="Corbel"/>
                <a:cs typeface="Corbel"/>
              </a:rPr>
              <a:t>ea</a:t>
            </a:r>
            <a:r>
              <a:rPr sz="1600" spc="-10" dirty="0">
                <a:latin typeface="Corbel"/>
                <a:cs typeface="Corbel"/>
              </a:rPr>
              <a:t>n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orbel"/>
                <a:cs typeface="Corbel"/>
              </a:rPr>
              <a:t>C</a:t>
            </a:r>
            <a:r>
              <a:rPr sz="1600" spc="-10" dirty="0">
                <a:latin typeface="Corbel"/>
                <a:cs typeface="Corbel"/>
              </a:rPr>
              <a:t>o</a:t>
            </a:r>
            <a:r>
              <a:rPr sz="1600" spc="-20" dirty="0">
                <a:latin typeface="Corbel"/>
                <a:cs typeface="Corbel"/>
              </a:rPr>
              <a:t>mm</a:t>
            </a:r>
            <a:r>
              <a:rPr sz="1600" spc="-10" dirty="0">
                <a:latin typeface="Corbel"/>
                <a:cs typeface="Corbel"/>
              </a:rPr>
              <a:t>ission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orbel"/>
                <a:cs typeface="Corbel"/>
              </a:rPr>
              <a:t>(</a:t>
            </a:r>
            <a:r>
              <a:rPr sz="1600" u="heavy" spc="-20" dirty="0">
                <a:solidFill>
                  <a:srgbClr val="24634F"/>
                </a:solidFill>
                <a:latin typeface="Corbel"/>
                <a:cs typeface="Corbel"/>
                <a:hlinkClick r:id="" action="ppaction://noaction"/>
              </a:rPr>
              <a:t>DG</a:t>
            </a:r>
            <a:r>
              <a:rPr sz="1600" u="heavy" dirty="0">
                <a:solidFill>
                  <a:srgbClr val="24634F"/>
                </a:solidFill>
                <a:latin typeface="Corbel"/>
                <a:cs typeface="Corbel"/>
                <a:hlinkClick r:id="" action="ppaction://noaction"/>
              </a:rPr>
              <a:t> </a:t>
            </a:r>
            <a:r>
              <a:rPr sz="1600" u="heavy" spc="-15" dirty="0">
                <a:solidFill>
                  <a:srgbClr val="24634F"/>
                </a:solidFill>
                <a:latin typeface="Corbel"/>
                <a:cs typeface="Corbel"/>
                <a:hlinkClick r:id="" action="ppaction://noaction"/>
              </a:rPr>
              <a:t>DE</a:t>
            </a:r>
            <a:r>
              <a:rPr sz="1600" u="heavy" spc="-20" dirty="0">
                <a:solidFill>
                  <a:srgbClr val="24634F"/>
                </a:solidFill>
                <a:latin typeface="Corbel"/>
                <a:cs typeface="Corbel"/>
                <a:hlinkClick r:id="" action="ppaction://noaction"/>
              </a:rPr>
              <a:t>V</a:t>
            </a:r>
            <a:r>
              <a:rPr sz="1600" u="heavy" spc="-15" dirty="0">
                <a:solidFill>
                  <a:srgbClr val="24634F"/>
                </a:solidFill>
                <a:latin typeface="Corbel"/>
                <a:cs typeface="Corbel"/>
                <a:hlinkClick r:id="" action="ppaction://noaction"/>
              </a:rPr>
              <a:t>C</a:t>
            </a:r>
            <a:r>
              <a:rPr sz="1600" u="heavy" spc="-80" dirty="0">
                <a:solidFill>
                  <a:srgbClr val="24634F"/>
                </a:solidFill>
                <a:latin typeface="Corbel"/>
                <a:cs typeface="Corbel"/>
                <a:hlinkClick r:id="" action="ppaction://noaction"/>
              </a:rPr>
              <a:t>O</a:t>
            </a:r>
            <a:r>
              <a:rPr sz="1600" spc="-5" dirty="0">
                <a:latin typeface="Corbel"/>
                <a:cs typeface="Corbel"/>
              </a:rPr>
              <a:t>)</a:t>
            </a:r>
            <a:endParaRPr sz="16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sz="1800" spc="-50" dirty="0" smtClean="0">
                <a:latin typeface="Corbel"/>
                <a:cs typeface="Corbel"/>
              </a:rPr>
              <a:t>Признавая, что указанные фонды имеют схожие требования к аккредитации, ускоренная аккредитация в </a:t>
            </a:r>
            <a:r>
              <a:rPr lang="ru-RU" spc="-50" dirty="0" smtClean="0">
                <a:latin typeface="Corbel"/>
                <a:cs typeface="Corbel"/>
              </a:rPr>
              <a:t>ЗКФ </a:t>
            </a:r>
            <a:r>
              <a:rPr lang="ru-RU" sz="1800" spc="-50" dirty="0" smtClean="0">
                <a:latin typeface="Corbel"/>
                <a:cs typeface="Corbel"/>
              </a:rPr>
              <a:t>фокусируется на</a:t>
            </a:r>
            <a:r>
              <a:rPr lang="ru-RU" spc="-50" dirty="0" smtClean="0">
                <a:latin typeface="Corbel"/>
                <a:cs typeface="Corbel"/>
              </a:rPr>
              <a:t> требованиях, которые не выдвигаются в указанных фондах.</a:t>
            </a:r>
          </a:p>
          <a:p>
            <a:pPr marL="12700" marR="5080">
              <a:lnSpc>
                <a:spcPct val="100000"/>
              </a:lnSpc>
            </a:pPr>
            <a:endParaRPr lang="ru-RU" sz="1800" spc="-5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</a:pPr>
            <a:r>
              <a:rPr lang="ru-RU" spc="-50" dirty="0" smtClean="0">
                <a:latin typeface="Corbel"/>
                <a:cs typeface="Corbel"/>
              </a:rPr>
              <a:t>Во время ускоренной аккредитации обращается внимание на то, как организация отвечает на дополнительные требования ЗКФ.</a:t>
            </a:r>
            <a:endParaRPr sz="1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315" y="2252242"/>
            <a:ext cx="7440295" cy="3345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</a:pPr>
            <a:r>
              <a:rPr lang="ru-RU" sz="2000" spc="-5" dirty="0" smtClean="0">
                <a:latin typeface="Corbel"/>
                <a:cs typeface="Corbel"/>
              </a:rPr>
              <a:t>Потенциальные организации прямого доступа могут получить поддержку с целью подготовки к аккредитации в ЗКФ.</a:t>
            </a:r>
            <a:endParaRPr sz="2000" dirty="0" smtClean="0">
              <a:latin typeface="Corbel"/>
              <a:cs typeface="Corbel"/>
            </a:endParaRPr>
          </a:p>
          <a:p>
            <a:pPr marL="12700" algn="just">
              <a:lnSpc>
                <a:spcPct val="100000"/>
              </a:lnSpc>
              <a:spcBef>
                <a:spcPts val="1560"/>
              </a:spcBef>
            </a:pPr>
            <a:r>
              <a:rPr lang="ru-RU" sz="2000" spc="-35" dirty="0" smtClean="0">
                <a:latin typeface="Corbel"/>
                <a:cs typeface="Corbel"/>
              </a:rPr>
              <a:t>Поддержка доступна для</a:t>
            </a:r>
            <a:r>
              <a:rPr sz="2000" spc="-5" dirty="0" smtClean="0">
                <a:latin typeface="Corbel"/>
                <a:cs typeface="Corbel"/>
              </a:rPr>
              <a:t>:</a:t>
            </a:r>
            <a:endParaRPr sz="2000" dirty="0" smtClean="0">
              <a:latin typeface="Corbel"/>
              <a:cs typeface="Corbel"/>
            </a:endParaRPr>
          </a:p>
          <a:p>
            <a:pPr marL="355600" indent="-342900" algn="just">
              <a:lnSpc>
                <a:spcPct val="100000"/>
              </a:lnSpc>
              <a:spcBef>
                <a:spcPts val="1580"/>
              </a:spcBef>
              <a:buClr>
                <a:srgbClr val="24634F"/>
              </a:buClr>
              <a:buFont typeface="Times New Roman"/>
              <a:buChar char="•"/>
              <a:tabLst>
                <a:tab pos="356235" algn="l"/>
              </a:tabLst>
            </a:pPr>
            <a:r>
              <a:rPr lang="ru-RU" sz="1800" dirty="0" smtClean="0">
                <a:latin typeface="Corbel"/>
                <a:cs typeface="Corbel"/>
              </a:rPr>
              <a:t>Ускоренной аккредитации</a:t>
            </a:r>
            <a:endParaRPr sz="1800" dirty="0">
              <a:latin typeface="Corbel"/>
              <a:cs typeface="Corbel"/>
            </a:endParaRPr>
          </a:p>
          <a:p>
            <a:pPr marL="355600" marR="118745" indent="-342900">
              <a:lnSpc>
                <a:spcPct val="107200"/>
              </a:lnSpc>
              <a:spcBef>
                <a:spcPts val="1390"/>
              </a:spcBef>
              <a:buClr>
                <a:srgbClr val="24634F"/>
              </a:buClr>
              <a:buFont typeface="Times New Roman"/>
              <a:buChar char="•"/>
              <a:tabLst>
                <a:tab pos="356235" algn="l"/>
              </a:tabLst>
            </a:pPr>
            <a:r>
              <a:rPr lang="ru-RU" sz="1800" spc="-40" dirty="0" smtClean="0">
                <a:latin typeface="Corbel"/>
                <a:cs typeface="Corbel"/>
              </a:rPr>
              <a:t>Информирования об аккредитации и требованиях</a:t>
            </a:r>
            <a:endParaRPr sz="1800" dirty="0">
              <a:latin typeface="Corbel"/>
              <a:cs typeface="Corbel"/>
            </a:endParaRPr>
          </a:p>
          <a:p>
            <a:pPr marL="355600" indent="-342900" algn="just">
              <a:lnSpc>
                <a:spcPct val="100000"/>
              </a:lnSpc>
              <a:spcBef>
                <a:spcPts val="1545"/>
              </a:spcBef>
              <a:buClr>
                <a:srgbClr val="24634F"/>
              </a:buClr>
              <a:buFont typeface="Times New Roman"/>
              <a:buChar char="•"/>
              <a:tabLst>
                <a:tab pos="356235" algn="l"/>
              </a:tabLst>
            </a:pPr>
            <a:r>
              <a:rPr lang="ru-RU" sz="1800" spc="-5" dirty="0" smtClean="0">
                <a:latin typeface="Corbel"/>
                <a:cs typeface="Corbel"/>
              </a:rPr>
              <a:t>Анализа недостатков организации (в части аккредитации)</a:t>
            </a:r>
            <a:endParaRPr sz="1800" dirty="0">
              <a:latin typeface="Corbel"/>
              <a:cs typeface="Corbel"/>
            </a:endParaRPr>
          </a:p>
          <a:p>
            <a:pPr marL="355600" indent="-342900" algn="just">
              <a:lnSpc>
                <a:spcPct val="100000"/>
              </a:lnSpc>
              <a:spcBef>
                <a:spcPts val="1545"/>
              </a:spcBef>
              <a:buClr>
                <a:srgbClr val="24634F"/>
              </a:buClr>
              <a:buFont typeface="Times New Roman"/>
              <a:buChar char="•"/>
              <a:tabLst>
                <a:tab pos="356235" algn="l"/>
              </a:tabLst>
            </a:pPr>
            <a:r>
              <a:rPr lang="ru-RU" sz="1800" spc="-15" dirty="0" smtClean="0">
                <a:latin typeface="Corbel"/>
                <a:cs typeface="Corbel"/>
              </a:rPr>
              <a:t>Разработки индивидуального плана работ по устранению выявленных недостатков организации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8485" y="6592308"/>
            <a:ext cx="1244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Corbel"/>
                <a:cs typeface="Corbel"/>
              </a:rPr>
              <a:t>39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0800" y="838200"/>
            <a:ext cx="445960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2565" algn="ctr">
              <a:lnSpc>
                <a:spcPts val="3240"/>
              </a:lnSpc>
            </a:pPr>
            <a:r>
              <a:rPr lang="ru-RU" sz="3000" b="1" spc="5" dirty="0" smtClean="0">
                <a:latin typeface="Corbel"/>
                <a:cs typeface="Corbel"/>
              </a:rPr>
              <a:t>Какая поддержка существует по аккредитации?</a:t>
            </a:r>
            <a:endParaRPr sz="3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842" y="599439"/>
            <a:ext cx="8142355" cy="700858"/>
          </a:xfrm>
          <a:prstGeom prst="rect">
            <a:avLst/>
          </a:prstGeom>
        </p:spPr>
        <p:txBody>
          <a:bodyPr vert="horz" wrap="square" lIns="0" tIns="23688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5" dirty="0" smtClean="0"/>
              <a:t>Плата за рассмотрение заявки</a:t>
            </a:r>
            <a:r>
              <a:rPr spc="-15" dirty="0" smtClean="0"/>
              <a:t>*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238095" y="6526098"/>
            <a:ext cx="79654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(USD</a:t>
            </a:r>
            <a:r>
              <a:rPr sz="1000" dirty="0">
                <a:solidFill>
                  <a:srgbClr val="212121"/>
                </a:solidFill>
                <a:latin typeface="Corbel"/>
                <a:cs typeface="Corbel"/>
              </a:rPr>
              <a:t>7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,000</a:t>
            </a:r>
            <a:r>
              <a:rPr sz="1000" spc="-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e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ch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:</a:t>
            </a:r>
            <a:r>
              <a:rPr sz="10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USD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Corbel"/>
                <a:cs typeface="Corbel"/>
              </a:rPr>
              <a:t>7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,000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x</a:t>
            </a:r>
            <a:r>
              <a:rPr sz="1000" spc="-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3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=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USD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21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,000)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wil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l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b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e</a:t>
            </a:r>
            <a:r>
              <a:rPr sz="10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r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e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q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ui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r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ed</a:t>
            </a:r>
            <a:r>
              <a:rPr sz="10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to</a:t>
            </a:r>
            <a:r>
              <a:rPr sz="10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212121"/>
                </a:solidFill>
                <a:latin typeface="Corbel"/>
                <a:cs typeface="Corbel"/>
              </a:rPr>
              <a:t>p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ay</a:t>
            </a:r>
            <a:r>
              <a:rPr sz="1000" spc="-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</a:t>
            </a:r>
            <a:r>
              <a:rPr sz="1000" spc="-15" dirty="0">
                <a:solidFill>
                  <a:srgbClr val="212121"/>
                </a:solidFill>
                <a:latin typeface="Corbel"/>
                <a:cs typeface="Corbel"/>
              </a:rPr>
              <a:t>o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tal</a:t>
            </a:r>
            <a:r>
              <a:rPr sz="10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212121"/>
                </a:solidFill>
                <a:latin typeface="Corbel"/>
                <a:cs typeface="Corbel"/>
              </a:rPr>
              <a:t>o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f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USD$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4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6,000</a:t>
            </a:r>
            <a:r>
              <a:rPr sz="1000" spc="-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(USD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212121"/>
                </a:solidFill>
                <a:latin typeface="Corbel"/>
                <a:cs typeface="Corbel"/>
              </a:rPr>
              <a:t>2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5,000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+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USD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21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,000)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in</a:t>
            </a:r>
            <a:r>
              <a:rPr sz="10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cc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r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ed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i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tat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ion</a:t>
            </a:r>
            <a:r>
              <a:rPr sz="10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fee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s</a:t>
            </a:r>
            <a:r>
              <a:rPr sz="10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to</a:t>
            </a:r>
            <a:r>
              <a:rPr sz="10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</a:t>
            </a:r>
            <a:r>
              <a:rPr sz="1000" spc="-15" dirty="0">
                <a:solidFill>
                  <a:srgbClr val="212121"/>
                </a:solidFill>
                <a:latin typeface="Corbel"/>
                <a:cs typeface="Corbel"/>
              </a:rPr>
              <a:t>h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e</a:t>
            </a:r>
            <a:r>
              <a:rPr sz="1000" spc="-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G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CF.</a:t>
            </a:r>
            <a:endParaRPr sz="1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8485" y="6592308"/>
            <a:ext cx="13144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Corbel"/>
                <a:cs typeface="Corbel"/>
              </a:rPr>
              <a:t>42</a:t>
            </a:r>
            <a:endParaRPr sz="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996" y="5916469"/>
            <a:ext cx="840994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orbel"/>
                <a:cs typeface="Corbel"/>
              </a:rPr>
              <a:t>*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orbel"/>
                <a:cs typeface="Corbel"/>
              </a:rPr>
              <a:t>R</a:t>
            </a:r>
            <a:r>
              <a:rPr sz="1000" spc="-10" dirty="0">
                <a:latin typeface="Corbel"/>
                <a:cs typeface="Corbel"/>
              </a:rPr>
              <a:t>efe</a:t>
            </a:r>
            <a:r>
              <a:rPr sz="1000" spc="-5" dirty="0">
                <a:latin typeface="Corbel"/>
                <a:cs typeface="Corbel"/>
              </a:rPr>
              <a:t>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rbel"/>
                <a:cs typeface="Corbel"/>
              </a:rPr>
              <a:t>to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rbel"/>
                <a:cs typeface="Corbel"/>
              </a:rPr>
              <a:t>t</a:t>
            </a:r>
            <a:r>
              <a:rPr sz="1000" spc="-15" dirty="0">
                <a:latin typeface="Corbel"/>
                <a:cs typeface="Corbel"/>
              </a:rPr>
              <a:t>h</a:t>
            </a:r>
            <a:r>
              <a:rPr sz="1000" spc="-5" dirty="0">
                <a:latin typeface="Corbel"/>
                <a:cs typeface="Corbel"/>
              </a:rPr>
              <a:t>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Corbel"/>
                <a:cs typeface="Corbel"/>
              </a:rPr>
              <a:t>G</a:t>
            </a:r>
            <a:r>
              <a:rPr sz="1000" spc="-10" dirty="0">
                <a:latin typeface="Corbel"/>
                <a:cs typeface="Corbel"/>
              </a:rPr>
              <a:t>CF’</a:t>
            </a:r>
            <a:r>
              <a:rPr sz="1000" spc="-5" dirty="0">
                <a:latin typeface="Corbel"/>
                <a:cs typeface="Corbel"/>
              </a:rPr>
              <a:t>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u="sng" spc="-15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P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olic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y</a:t>
            </a:r>
            <a:r>
              <a:rPr sz="1000" u="sng" spc="3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 </a:t>
            </a:r>
            <a:r>
              <a:rPr sz="1000" u="sng" spc="-15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on</a:t>
            </a:r>
            <a:r>
              <a:rPr sz="1000" u="sng" spc="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 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F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ee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s</a:t>
            </a:r>
            <a:r>
              <a:rPr sz="1000" u="sng" spc="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 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for</a:t>
            </a:r>
            <a:r>
              <a:rPr sz="1000" u="sng" spc="1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 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Acc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r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e</a:t>
            </a:r>
            <a:r>
              <a:rPr sz="1000" u="sng" spc="-2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d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i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tat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3"/>
              </a:rPr>
              <a:t>ion</a:t>
            </a:r>
            <a:r>
              <a:rPr sz="1000" spc="-5" dirty="0">
                <a:latin typeface="Corbel"/>
                <a:cs typeface="Corbel"/>
              </a:rPr>
              <a:t>.</a:t>
            </a:r>
            <a:endParaRPr sz="1000">
              <a:latin typeface="Corbel"/>
              <a:cs typeface="Corbel"/>
            </a:endParaRPr>
          </a:p>
          <a:p>
            <a:pPr marL="12700" marR="175260">
              <a:lnSpc>
                <a:spcPct val="100000"/>
              </a:lnSpc>
            </a:pPr>
            <a:r>
              <a:rPr sz="975" spc="7" baseline="25641" dirty="0">
                <a:latin typeface="Corbel"/>
                <a:cs typeface="Corbel"/>
              </a:rPr>
              <a:t>a</a:t>
            </a:r>
            <a:r>
              <a:rPr sz="975" spc="52" baseline="25641" dirty="0">
                <a:latin typeface="Times New Roman"/>
                <a:cs typeface="Times New Roman"/>
              </a:rPr>
              <a:t> 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Speci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a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li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z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ed</a:t>
            </a:r>
            <a:r>
              <a:rPr sz="1000" u="sng" spc="35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 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F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i</a:t>
            </a:r>
            <a:r>
              <a:rPr sz="1000" u="sng" spc="-20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d</a:t>
            </a:r>
            <a:r>
              <a:rPr sz="1000" u="sng" spc="-10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uci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ary</a:t>
            </a:r>
            <a:r>
              <a:rPr sz="1000" u="sng" spc="5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 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Stan</a:t>
            </a:r>
            <a:r>
              <a:rPr sz="1000" u="sng" spc="-20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d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ar</a:t>
            </a:r>
            <a:r>
              <a:rPr sz="1000" u="sng" spc="-20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d</a:t>
            </a:r>
            <a:r>
              <a:rPr sz="1000" u="sng" spc="-5" dirty="0">
                <a:solidFill>
                  <a:srgbClr val="24634F"/>
                </a:solidFill>
                <a:latin typeface="Corbel"/>
                <a:cs typeface="Corbel"/>
                <a:hlinkClick r:id="rId4" action="ppaction://hlinksldjump"/>
              </a:rPr>
              <a:t>s</a:t>
            </a:r>
            <a:r>
              <a:rPr sz="1000" spc="-45" dirty="0">
                <a:solidFill>
                  <a:srgbClr val="24634F"/>
                </a:solidFill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sz="1000" spc="-5" dirty="0">
                <a:latin typeface="Corbel"/>
                <a:cs typeface="Corbel"/>
              </a:rPr>
              <a:t>r</a:t>
            </a:r>
            <a:r>
              <a:rPr sz="1000" spc="-10" dirty="0">
                <a:latin typeface="Corbel"/>
                <a:cs typeface="Corbel"/>
              </a:rPr>
              <a:t>efe</a:t>
            </a:r>
            <a:r>
              <a:rPr sz="1000" spc="-5" dirty="0">
                <a:latin typeface="Corbel"/>
                <a:cs typeface="Corbel"/>
              </a:rPr>
              <a:t>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rbel"/>
                <a:cs typeface="Corbel"/>
              </a:rPr>
              <a:t>t</a:t>
            </a:r>
            <a:r>
              <a:rPr sz="1000" spc="-15" dirty="0">
                <a:latin typeface="Corbel"/>
                <a:cs typeface="Corbel"/>
              </a:rPr>
              <a:t>o</a:t>
            </a:r>
            <a:r>
              <a:rPr sz="1000" spc="-5" dirty="0">
                <a:latin typeface="Corbel"/>
                <a:cs typeface="Corbel"/>
              </a:rPr>
              <a:t>: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rbel"/>
                <a:cs typeface="Corbel"/>
              </a:rPr>
              <a:t>1</a:t>
            </a:r>
            <a:r>
              <a:rPr sz="1000" spc="-5" dirty="0">
                <a:latin typeface="Corbel"/>
                <a:cs typeface="Corbel"/>
              </a:rPr>
              <a:t>)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orbel"/>
                <a:cs typeface="Corbel"/>
              </a:rPr>
              <a:t>p</a:t>
            </a:r>
            <a:r>
              <a:rPr sz="1000" spc="-5" dirty="0">
                <a:latin typeface="Corbel"/>
                <a:cs typeface="Corbel"/>
              </a:rPr>
              <a:t>r</a:t>
            </a:r>
            <a:r>
              <a:rPr sz="1000" spc="-10" dirty="0">
                <a:latin typeface="Corbel"/>
                <a:cs typeface="Corbel"/>
              </a:rPr>
              <a:t>ojec</a:t>
            </a:r>
            <a:r>
              <a:rPr sz="1000" spc="-5" dirty="0">
                <a:latin typeface="Corbel"/>
                <a:cs typeface="Corbel"/>
              </a:rPr>
              <a:t>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rbel"/>
                <a:cs typeface="Corbel"/>
              </a:rPr>
              <a:t>mana</a:t>
            </a:r>
            <a:r>
              <a:rPr sz="1000" spc="-15" dirty="0">
                <a:latin typeface="Corbel"/>
                <a:cs typeface="Corbel"/>
              </a:rPr>
              <a:t>ge</a:t>
            </a:r>
            <a:r>
              <a:rPr sz="1000" spc="-10" dirty="0">
                <a:latin typeface="Corbel"/>
                <a:cs typeface="Corbel"/>
              </a:rPr>
              <a:t>me</a:t>
            </a:r>
            <a:r>
              <a:rPr sz="1000" spc="-5" dirty="0">
                <a:latin typeface="Corbel"/>
                <a:cs typeface="Corbel"/>
              </a:rPr>
              <a:t>nt;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orbel"/>
                <a:cs typeface="Corbel"/>
              </a:rPr>
              <a:t>2</a:t>
            </a:r>
            <a:r>
              <a:rPr sz="1000" spc="-5" dirty="0">
                <a:latin typeface="Corbel"/>
                <a:cs typeface="Corbel"/>
              </a:rPr>
              <a:t>)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orbel"/>
                <a:cs typeface="Corbel"/>
              </a:rPr>
              <a:t>g</a:t>
            </a:r>
            <a:r>
              <a:rPr sz="1000" spc="-5" dirty="0">
                <a:latin typeface="Corbel"/>
                <a:cs typeface="Corbel"/>
              </a:rPr>
              <a:t>rant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rbel"/>
                <a:cs typeface="Corbel"/>
              </a:rPr>
              <a:t>a</a:t>
            </a:r>
            <a:r>
              <a:rPr sz="1000" spc="-15" dirty="0">
                <a:latin typeface="Corbel"/>
                <a:cs typeface="Corbel"/>
              </a:rPr>
              <a:t>w</a:t>
            </a:r>
            <a:r>
              <a:rPr sz="1000" spc="-5" dirty="0">
                <a:latin typeface="Corbel"/>
                <a:cs typeface="Corbel"/>
              </a:rPr>
              <a:t>ard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rbel"/>
                <a:cs typeface="Corbel"/>
              </a:rPr>
              <a:t>an</a:t>
            </a:r>
            <a:r>
              <a:rPr sz="1000" spc="-20" dirty="0">
                <a:latin typeface="Corbel"/>
                <a:cs typeface="Corbel"/>
              </a:rPr>
              <a:t>d</a:t>
            </a:r>
            <a:r>
              <a:rPr sz="1000" spc="-5" dirty="0">
                <a:latin typeface="Corbel"/>
                <a:cs typeface="Corbel"/>
              </a:rPr>
              <a:t>/</a:t>
            </a:r>
            <a:r>
              <a:rPr sz="1000" spc="-15" dirty="0">
                <a:latin typeface="Corbel"/>
                <a:cs typeface="Corbel"/>
              </a:rPr>
              <a:t>o</a:t>
            </a:r>
            <a:r>
              <a:rPr sz="1000" spc="-5" dirty="0">
                <a:latin typeface="Corbel"/>
                <a:cs typeface="Corbel"/>
              </a:rPr>
              <a:t>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rbel"/>
                <a:cs typeface="Corbel"/>
              </a:rPr>
              <a:t>a</a:t>
            </a:r>
            <a:r>
              <a:rPr sz="1000" spc="-10" dirty="0">
                <a:latin typeface="Corbel"/>
                <a:cs typeface="Corbel"/>
              </a:rPr>
              <a:t>lloc</a:t>
            </a:r>
            <a:r>
              <a:rPr sz="1000" spc="-5" dirty="0">
                <a:latin typeface="Corbel"/>
                <a:cs typeface="Corbel"/>
              </a:rPr>
              <a:t>at</a:t>
            </a:r>
            <a:r>
              <a:rPr sz="1000" spc="-10" dirty="0">
                <a:latin typeface="Corbel"/>
                <a:cs typeface="Corbel"/>
              </a:rPr>
              <a:t>ion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rbel"/>
                <a:cs typeface="Corbel"/>
              </a:rPr>
              <a:t>mech</a:t>
            </a:r>
            <a:r>
              <a:rPr sz="1000" spc="-5" dirty="0">
                <a:latin typeface="Corbel"/>
                <a:cs typeface="Corbel"/>
              </a:rPr>
              <a:t>an</a:t>
            </a:r>
            <a:r>
              <a:rPr sz="1000" spc="-10" dirty="0">
                <a:latin typeface="Corbel"/>
                <a:cs typeface="Corbel"/>
              </a:rPr>
              <a:t>i</a:t>
            </a:r>
            <a:r>
              <a:rPr sz="1000" dirty="0">
                <a:latin typeface="Corbel"/>
                <a:cs typeface="Corbel"/>
              </a:rPr>
              <a:t>s</a:t>
            </a:r>
            <a:r>
              <a:rPr sz="1000" spc="-10" dirty="0">
                <a:latin typeface="Corbel"/>
                <a:cs typeface="Corbel"/>
              </a:rPr>
              <a:t>m</a:t>
            </a:r>
            <a:r>
              <a:rPr sz="1000" dirty="0">
                <a:latin typeface="Corbel"/>
                <a:cs typeface="Corbel"/>
              </a:rPr>
              <a:t>s</a:t>
            </a:r>
            <a:r>
              <a:rPr sz="1000" spc="-5" dirty="0">
                <a:latin typeface="Corbel"/>
                <a:cs typeface="Corbel"/>
              </a:rPr>
              <a:t>;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rbel"/>
                <a:cs typeface="Corbel"/>
              </a:rPr>
              <a:t>and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rbel"/>
                <a:cs typeface="Corbel"/>
              </a:rPr>
              <a:t>3)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orbel"/>
                <a:cs typeface="Corbel"/>
              </a:rPr>
              <a:t>o</a:t>
            </a:r>
            <a:r>
              <a:rPr sz="1000" spc="-5" dirty="0">
                <a:latin typeface="Corbel"/>
                <a:cs typeface="Corbel"/>
              </a:rPr>
              <a:t>n-</a:t>
            </a:r>
            <a:r>
              <a:rPr sz="1000" spc="-10" dirty="0">
                <a:latin typeface="Corbel"/>
                <a:cs typeface="Corbel"/>
              </a:rPr>
              <a:t>len</a:t>
            </a:r>
            <a:r>
              <a:rPr sz="1000" spc="-20" dirty="0">
                <a:latin typeface="Corbel"/>
                <a:cs typeface="Corbel"/>
              </a:rPr>
              <a:t>d</a:t>
            </a:r>
            <a:r>
              <a:rPr sz="1000" spc="-10" dirty="0">
                <a:latin typeface="Corbel"/>
                <a:cs typeface="Corbel"/>
              </a:rPr>
              <a:t>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rbel"/>
                <a:cs typeface="Corbel"/>
              </a:rPr>
              <a:t>an</a:t>
            </a:r>
            <a:r>
              <a:rPr sz="1000" spc="-20" dirty="0">
                <a:latin typeface="Corbel"/>
                <a:cs typeface="Corbel"/>
              </a:rPr>
              <a:t>d</a:t>
            </a:r>
            <a:r>
              <a:rPr sz="1000" spc="-5" dirty="0">
                <a:latin typeface="Corbel"/>
                <a:cs typeface="Corbel"/>
              </a:rPr>
              <a:t>/</a:t>
            </a:r>
            <a:r>
              <a:rPr sz="1000" spc="-15" dirty="0">
                <a:latin typeface="Corbel"/>
                <a:cs typeface="Corbel"/>
              </a:rPr>
              <a:t>o</a:t>
            </a:r>
            <a:r>
              <a:rPr sz="1000" spc="-5" dirty="0">
                <a:latin typeface="Corbel"/>
                <a:cs typeface="Corbel"/>
              </a:rPr>
              <a:t>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Corbel"/>
                <a:cs typeface="Corbel"/>
              </a:rPr>
              <a:t>b</a:t>
            </a:r>
            <a:r>
              <a:rPr sz="1000" spc="-10" dirty="0">
                <a:latin typeface="Corbel"/>
                <a:cs typeface="Corbel"/>
              </a:rPr>
              <a:t>len</a:t>
            </a:r>
            <a:r>
              <a:rPr sz="1000" spc="-20" dirty="0">
                <a:latin typeface="Corbel"/>
                <a:cs typeface="Corbel"/>
              </a:rPr>
              <a:t>d</a:t>
            </a:r>
            <a:r>
              <a:rPr sz="1000" spc="-10" dirty="0">
                <a:latin typeface="Corbel"/>
                <a:cs typeface="Corbel"/>
              </a:rPr>
              <a:t>ing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rbel"/>
                <a:cs typeface="Corbel"/>
              </a:rPr>
              <a:t>(</a:t>
            </a:r>
            <a:r>
              <a:rPr sz="1000" spc="-10" dirty="0">
                <a:latin typeface="Corbel"/>
                <a:cs typeface="Corbel"/>
              </a:rPr>
              <a:t>fo</a:t>
            </a:r>
            <a:r>
              <a:rPr sz="1000" spc="-5" dirty="0">
                <a:latin typeface="Corbel"/>
                <a:cs typeface="Corbel"/>
              </a:rPr>
              <a:t>r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rbel"/>
                <a:cs typeface="Corbel"/>
              </a:rPr>
              <a:t>lo</a:t>
            </a:r>
            <a:r>
              <a:rPr sz="1000" spc="-5" dirty="0">
                <a:latin typeface="Corbel"/>
                <a:cs typeface="Corbel"/>
              </a:rPr>
              <a:t>an</a:t>
            </a:r>
            <a:r>
              <a:rPr sz="1000" dirty="0">
                <a:latin typeface="Corbel"/>
                <a:cs typeface="Corbel"/>
              </a:rPr>
              <a:t>s</a:t>
            </a:r>
            <a:r>
              <a:rPr sz="1000" spc="-5" dirty="0">
                <a:latin typeface="Corbel"/>
                <a:cs typeface="Corbel"/>
              </a:rPr>
              <a:t>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rbel"/>
                <a:cs typeface="Corbel"/>
              </a:rPr>
              <a:t>e</a:t>
            </a:r>
            <a:r>
              <a:rPr sz="1000" spc="-20" dirty="0">
                <a:latin typeface="Corbel"/>
                <a:cs typeface="Corbel"/>
              </a:rPr>
              <a:t>q</a:t>
            </a:r>
            <a:r>
              <a:rPr sz="1000" spc="-10" dirty="0">
                <a:latin typeface="Corbel"/>
                <a:cs typeface="Corbel"/>
              </a:rPr>
              <a:t>ui</a:t>
            </a:r>
            <a:r>
              <a:rPr sz="1000" spc="-5" dirty="0">
                <a:latin typeface="Corbel"/>
                <a:cs typeface="Corbel"/>
              </a:rPr>
              <a:t>ty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orbel"/>
                <a:cs typeface="Corbel"/>
              </a:rPr>
              <a:t>an</a:t>
            </a:r>
            <a:r>
              <a:rPr sz="1000" spc="-20" dirty="0">
                <a:latin typeface="Corbel"/>
                <a:cs typeface="Corbel"/>
              </a:rPr>
              <a:t>d</a:t>
            </a:r>
            <a:r>
              <a:rPr sz="1000" spc="-5" dirty="0">
                <a:latin typeface="Corbel"/>
                <a:cs typeface="Corbel"/>
              </a:rPr>
              <a:t>/</a:t>
            </a:r>
            <a:r>
              <a:rPr sz="1000" spc="-15" dirty="0">
                <a:latin typeface="Corbel"/>
                <a:cs typeface="Corbel"/>
              </a:rPr>
              <a:t>o</a:t>
            </a:r>
            <a:r>
              <a:rPr sz="1000" spc="-5" dirty="0">
                <a:latin typeface="Corbel"/>
                <a:cs typeface="Corbel"/>
              </a:rPr>
              <a:t>r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orbel"/>
                <a:cs typeface="Corbel"/>
              </a:rPr>
              <a:t>g</a:t>
            </a:r>
            <a:r>
              <a:rPr sz="1000" spc="-5" dirty="0">
                <a:latin typeface="Corbel"/>
                <a:cs typeface="Corbel"/>
              </a:rPr>
              <a:t>uarant</a:t>
            </a:r>
            <a:r>
              <a:rPr sz="1000" spc="-10" dirty="0">
                <a:latin typeface="Corbel"/>
                <a:cs typeface="Corbel"/>
              </a:rPr>
              <a:t>ee</a:t>
            </a:r>
            <a:r>
              <a:rPr sz="1000" dirty="0">
                <a:latin typeface="Corbel"/>
                <a:cs typeface="Corbel"/>
              </a:rPr>
              <a:t>s</a:t>
            </a:r>
            <a:r>
              <a:rPr sz="1000" spc="-5" dirty="0">
                <a:latin typeface="Corbel"/>
                <a:cs typeface="Corbel"/>
              </a:rPr>
              <a:t>).</a:t>
            </a:r>
            <a:endParaRPr sz="1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975" spc="15" baseline="25641" dirty="0">
                <a:solidFill>
                  <a:srgbClr val="212121"/>
                </a:solidFill>
                <a:latin typeface="Corbel"/>
                <a:cs typeface="Corbel"/>
              </a:rPr>
              <a:t>b</a:t>
            </a:r>
            <a:r>
              <a:rPr sz="975" spc="60" baseline="25641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F</a:t>
            </a:r>
            <a:r>
              <a:rPr sz="1000" spc="-15" dirty="0">
                <a:solidFill>
                  <a:srgbClr val="212121"/>
                </a:solidFill>
                <a:latin typeface="Corbel"/>
                <a:cs typeface="Corbel"/>
              </a:rPr>
              <a:t>o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r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exampl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e</a:t>
            </a:r>
            <a:r>
              <a:rPr sz="10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an</a:t>
            </a:r>
            <a:r>
              <a:rPr sz="1000" spc="-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e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nt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i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ty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Corbel"/>
                <a:cs typeface="Corbel"/>
              </a:rPr>
              <a:t>s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eeking</a:t>
            </a:r>
            <a:r>
              <a:rPr sz="1000" spc="-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cc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r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e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d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i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tat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ion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fo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r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l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ar</a:t>
            </a:r>
            <a:r>
              <a:rPr sz="1000" spc="-15" dirty="0">
                <a:solidFill>
                  <a:srgbClr val="212121"/>
                </a:solidFill>
                <a:latin typeface="Corbel"/>
                <a:cs typeface="Corbel"/>
              </a:rPr>
              <a:t>g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e</a:t>
            </a:r>
            <a:r>
              <a:rPr sz="10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c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ivi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ie</a:t>
            </a:r>
            <a:r>
              <a:rPr sz="1000" dirty="0">
                <a:solidFill>
                  <a:srgbClr val="212121"/>
                </a:solidFill>
                <a:latin typeface="Corbel"/>
                <a:cs typeface="Corbel"/>
              </a:rPr>
              <a:t>s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;</a:t>
            </a:r>
            <a:r>
              <a:rPr sz="10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b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</a:t>
            </a:r>
            <a:r>
              <a:rPr sz="1000" dirty="0">
                <a:solidFill>
                  <a:srgbClr val="212121"/>
                </a:solidFill>
                <a:latin typeface="Corbel"/>
                <a:cs typeface="Corbel"/>
              </a:rPr>
              <a:t>s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i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c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fi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d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uci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ary</a:t>
            </a:r>
            <a:r>
              <a:rPr sz="10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Corbel"/>
                <a:cs typeface="Corbel"/>
              </a:rPr>
              <a:t>s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tan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d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ar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d</a:t>
            </a:r>
            <a:r>
              <a:rPr sz="1000" dirty="0">
                <a:solidFill>
                  <a:srgbClr val="212121"/>
                </a:solidFill>
                <a:latin typeface="Corbel"/>
                <a:cs typeface="Corbel"/>
              </a:rPr>
              <a:t>s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,</a:t>
            </a:r>
            <a:r>
              <a:rPr sz="1000" spc="-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ESS</a:t>
            </a:r>
            <a:r>
              <a:rPr sz="1000" spc="-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and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212121"/>
                </a:solidFill>
                <a:latin typeface="Corbel"/>
                <a:cs typeface="Corbel"/>
              </a:rPr>
              <a:t>ge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n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d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e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r</a:t>
            </a:r>
            <a:r>
              <a:rPr sz="10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(USD</a:t>
            </a:r>
            <a:r>
              <a:rPr sz="1000" spc="-4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212121"/>
                </a:solidFill>
                <a:latin typeface="Corbel"/>
                <a:cs typeface="Corbel"/>
              </a:rPr>
              <a:t>2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5,000);</a:t>
            </a:r>
            <a:r>
              <a:rPr sz="1000" spc="-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and</a:t>
            </a:r>
            <a:r>
              <a:rPr sz="1000" spc="-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l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l</a:t>
            </a:r>
            <a:r>
              <a:rPr sz="1000" spc="-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3</a:t>
            </a:r>
            <a:r>
              <a:rPr sz="1000" spc="-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Corbel"/>
                <a:cs typeface="Corbel"/>
              </a:rPr>
              <a:t>s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peci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li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z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ed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fi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d</a:t>
            </a:r>
            <a:r>
              <a:rPr sz="1000" spc="-10" dirty="0">
                <a:solidFill>
                  <a:srgbClr val="212121"/>
                </a:solidFill>
                <a:latin typeface="Corbel"/>
                <a:cs typeface="Corbel"/>
              </a:rPr>
              <a:t>uci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ary</a:t>
            </a:r>
            <a:r>
              <a:rPr sz="10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212121"/>
                </a:solidFill>
                <a:latin typeface="Corbel"/>
                <a:cs typeface="Corbel"/>
              </a:rPr>
              <a:t>s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tan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d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ar</a:t>
            </a:r>
            <a:r>
              <a:rPr sz="1000" spc="-20" dirty="0">
                <a:solidFill>
                  <a:srgbClr val="212121"/>
                </a:solidFill>
                <a:latin typeface="Corbel"/>
                <a:cs typeface="Corbel"/>
              </a:rPr>
              <a:t>d</a:t>
            </a:r>
            <a:r>
              <a:rPr sz="1000" spc="-5" dirty="0">
                <a:solidFill>
                  <a:srgbClr val="212121"/>
                </a:solidFill>
                <a:latin typeface="Corbel"/>
                <a:cs typeface="Corbel"/>
              </a:rPr>
              <a:t>s</a:t>
            </a:r>
            <a:endParaRPr sz="1000">
              <a:latin typeface="Corbel"/>
              <a:cs typeface="Corbe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67587"/>
              </p:ext>
            </p:extLst>
          </p:nvPr>
        </p:nvGraphicFramePr>
        <p:xfrm>
          <a:off x="152967" y="1374424"/>
          <a:ext cx="8834230" cy="4856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500"/>
                <a:gridCol w="2435601"/>
                <a:gridCol w="2388869"/>
                <a:gridCol w="2238786"/>
                <a:gridCol w="1005474"/>
              </a:tblGrid>
              <a:tr h="930737">
                <a:tc>
                  <a:txBody>
                    <a:bodyPr/>
                    <a:lstStyle/>
                    <a:p>
                      <a:pPr marL="62230" marR="123189"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Категория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172085">
                        <a:lnSpc>
                          <a:spcPct val="100000"/>
                        </a:lnSpc>
                      </a:pPr>
                      <a:r>
                        <a:rPr lang="ru-RU" sz="1200" spc="-7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Стоимость проекта, независимо от доли ЗКФ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143510">
                        <a:lnSpc>
                          <a:spcPct val="100000"/>
                        </a:lnSpc>
                      </a:pPr>
                      <a:r>
                        <a:rPr lang="ru-RU" sz="1200" spc="-1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Плата за Базовые фидуциарные стандарты, СЭТ и гендерные требования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83185">
                        <a:lnSpc>
                          <a:spcPct val="100000"/>
                        </a:lnSpc>
                      </a:pPr>
                      <a:r>
                        <a:rPr lang="ru-RU" sz="1200" spc="-1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Плата за Специальные фидуциарные стандарты</a:t>
                      </a:r>
                      <a:r>
                        <a:rPr sz="1200" spc="-15" baseline="2430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200" baseline="2430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,</a:t>
                      </a:r>
                      <a:r>
                        <a:rPr sz="1200" spc="-97" baseline="243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aseline="2430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b</a:t>
                      </a:r>
                      <a:endParaRPr sz="1200" baseline="24305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Другие платежи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24634F"/>
                    </a:solidFill>
                  </a:tcPr>
                </a:tc>
              </a:tr>
              <a:tr h="968441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Corbel"/>
                          <a:cs typeface="Corbel"/>
                        </a:rPr>
                        <a:t>Микро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Менее</a:t>
                      </a:r>
                      <a:r>
                        <a:rPr lang="ru-RU" sz="1200" spc="-5" baseline="0" dirty="0" smtClean="0">
                          <a:latin typeface="Corbel"/>
                          <a:cs typeface="Corbel"/>
                        </a:rPr>
                        <a:t> </a:t>
                      </a:r>
                      <a:r>
                        <a:rPr sz="1200" dirty="0" smtClean="0">
                          <a:latin typeface="Corbel"/>
                          <a:cs typeface="Corbel"/>
                        </a:rPr>
                        <a:t>10</a:t>
                      </a:r>
                      <a:r>
                        <a:rPr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kk-KZ" sz="1200" spc="0" dirty="0" smtClean="0">
                          <a:latin typeface="Corbel"/>
                          <a:cs typeface="Times New Roman"/>
                        </a:rPr>
                        <a:t>млн</a:t>
                      </a:r>
                      <a:r>
                        <a:rPr lang="kk-KZ" sz="1200" spc="0" baseline="0" dirty="0" smtClean="0">
                          <a:latin typeface="Corbel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USD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50800">
                        <a:lnSpc>
                          <a:spcPct val="100000"/>
                        </a:lnSpc>
                      </a:pPr>
                      <a:r>
                        <a:rPr lang="ru-RU" sz="1200" spc="-5" dirty="0" err="1" smtClean="0">
                          <a:latin typeface="Corbel"/>
                          <a:cs typeface="Corbel"/>
                        </a:rPr>
                        <a:t>Суб</a:t>
                      </a: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-национальные и нац. </a:t>
                      </a:r>
                      <a:r>
                        <a:rPr lang="ru-RU" sz="1200" spc="-5" dirty="0" err="1" smtClean="0">
                          <a:latin typeface="Corbel"/>
                          <a:cs typeface="Corbel"/>
                        </a:rPr>
                        <a:t>орг-ции</a:t>
                      </a: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 в развив. странах, включая наименее развитые страны и малые остров. гос-ва:</a:t>
                      </a:r>
                      <a:r>
                        <a:rPr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0" dirty="0" smtClean="0">
                          <a:latin typeface="Corbel"/>
                          <a:cs typeface="Times New Roman"/>
                        </a:rPr>
                        <a:t>бесплатно</a:t>
                      </a:r>
                      <a:endParaRPr sz="1200" dirty="0">
                        <a:latin typeface="Corbel"/>
                        <a:cs typeface="Corbel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spc="5" dirty="0" smtClean="0">
                          <a:latin typeface="Corbel"/>
                          <a:cs typeface="Corbel"/>
                        </a:rPr>
                        <a:t>Все другие организации</a:t>
                      </a:r>
                      <a:r>
                        <a:rPr sz="1200" dirty="0" smtClean="0">
                          <a:latin typeface="Corbel"/>
                          <a:cs typeface="Corbel"/>
                        </a:rPr>
                        <a:t>:</a:t>
                      </a:r>
                      <a:r>
                        <a:rPr sz="1200" spc="-11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Corbel"/>
                          <a:cs typeface="Corbel"/>
                        </a:rPr>
                        <a:t>US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1</a:t>
                      </a:r>
                      <a:r>
                        <a:rPr sz="1200" spc="-5" dirty="0">
                          <a:latin typeface="Corbel"/>
                          <a:cs typeface="Corbel"/>
                        </a:rPr>
                        <a:t>,000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rbel"/>
                          <a:cs typeface="Corbel"/>
                        </a:rPr>
                        <a:t>US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Corbel"/>
                          <a:cs typeface="Corbel"/>
                        </a:rPr>
                        <a:t>5</a:t>
                      </a:r>
                      <a:r>
                        <a:rPr sz="1200" spc="-5" dirty="0">
                          <a:latin typeface="Corbel"/>
                          <a:cs typeface="Corbel"/>
                        </a:rPr>
                        <a:t>0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0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0" dirty="0" smtClean="0">
                          <a:latin typeface="Corbel"/>
                          <a:cs typeface="Times New Roman"/>
                        </a:rPr>
                        <a:t>каждое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01600" marR="59690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Другие платежи могут быть взысканы если заявка рассматривается более чем два раза. Размер устанавливается индивидуально в каждом случае.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</a:tr>
              <a:tr h="1258208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Малые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72390">
                        <a:lnSpc>
                          <a:spcPct val="100000"/>
                        </a:lnSpc>
                      </a:pPr>
                      <a:r>
                        <a:rPr lang="ru-RU" sz="1200" spc="5" dirty="0" smtClean="0">
                          <a:latin typeface="Corbel"/>
                          <a:cs typeface="Corbel"/>
                        </a:rPr>
                        <a:t>10-50</a:t>
                      </a:r>
                      <a:r>
                        <a:rPr lang="ru-RU" sz="1200" spc="5" baseline="0" dirty="0" smtClean="0">
                          <a:latin typeface="Corbel"/>
                          <a:cs typeface="Corbel"/>
                        </a:rPr>
                        <a:t> млн </a:t>
                      </a:r>
                      <a:r>
                        <a:rPr lang="en-US" sz="1200" spc="5" baseline="0" dirty="0" smtClean="0">
                          <a:latin typeface="Corbel"/>
                          <a:cs typeface="Corbel"/>
                        </a:rPr>
                        <a:t>USD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Наименее развитые страны и малые остров. гос-ва:</a:t>
                      </a:r>
                      <a:r>
                        <a:rPr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0" dirty="0" smtClean="0">
                          <a:latin typeface="Corbel"/>
                          <a:cs typeface="Times New Roman"/>
                        </a:rPr>
                        <a:t>бесплатно</a:t>
                      </a:r>
                      <a:endParaRPr sz="1200" dirty="0">
                        <a:latin typeface="Corbel"/>
                        <a:cs typeface="Corbel"/>
                      </a:endParaRPr>
                    </a:p>
                    <a:p>
                      <a:pPr marL="101600" marR="5080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err="1" smtClean="0">
                          <a:latin typeface="Corbel"/>
                          <a:cs typeface="Corbel"/>
                        </a:rPr>
                        <a:t>Суб</a:t>
                      </a: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-национальные и нац. </a:t>
                      </a:r>
                      <a:r>
                        <a:rPr lang="ru-RU" sz="1200" spc="-5" dirty="0" err="1" smtClean="0">
                          <a:latin typeface="Corbel"/>
                          <a:cs typeface="Corbel"/>
                        </a:rPr>
                        <a:t>орг-ции</a:t>
                      </a: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 в развив. странах, кроме наименее развитых стран и малых остров. гос-в: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spc="-5" dirty="0" smtClean="0">
                          <a:latin typeface="Corbel"/>
                          <a:cs typeface="Corbel"/>
                        </a:rPr>
                        <a:t>US</a:t>
                      </a:r>
                      <a:r>
                        <a:rPr lang="en-US" sz="1200" dirty="0" smtClean="0">
                          <a:latin typeface="Corbel"/>
                          <a:cs typeface="Corbel"/>
                        </a:rPr>
                        <a:t>D</a:t>
                      </a:r>
                      <a:r>
                        <a:rPr lang="en-US" sz="1200" spc="-7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spc="-5" dirty="0" smtClean="0">
                          <a:latin typeface="Corbel"/>
                          <a:cs typeface="Corbel"/>
                        </a:rPr>
                        <a:t>3,000</a:t>
                      </a:r>
                      <a:endParaRPr lang="ru-RU" sz="1200" dirty="0" smtClean="0">
                        <a:latin typeface="Corbel"/>
                        <a:cs typeface="Corbel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spc="5" dirty="0" smtClean="0">
                          <a:latin typeface="Corbel"/>
                          <a:cs typeface="Corbel"/>
                        </a:rPr>
                        <a:t>Другие</a:t>
                      </a:r>
                      <a:r>
                        <a:rPr sz="1200" dirty="0" smtClean="0">
                          <a:latin typeface="Corbel"/>
                          <a:cs typeface="Corbel"/>
                        </a:rPr>
                        <a:t>:</a:t>
                      </a:r>
                      <a:r>
                        <a:rPr sz="1200" spc="-11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Corbel"/>
                          <a:cs typeface="Corbel"/>
                        </a:rPr>
                        <a:t>US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5</a:t>
                      </a:r>
                      <a:r>
                        <a:rPr sz="1200" spc="-5" dirty="0">
                          <a:latin typeface="Corbel"/>
                          <a:cs typeface="Corbel"/>
                        </a:rPr>
                        <a:t>,000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rbel"/>
                          <a:cs typeface="Corbel"/>
                        </a:rPr>
                        <a:t>US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1</a:t>
                      </a:r>
                      <a:r>
                        <a:rPr sz="1200" spc="-5" dirty="0">
                          <a:latin typeface="Corbel"/>
                          <a:cs typeface="Corbel"/>
                        </a:rPr>
                        <a:t>,00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0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0" dirty="0" smtClean="0">
                          <a:latin typeface="Corbel"/>
                          <a:cs typeface="Times New Roman"/>
                        </a:rPr>
                        <a:t>каждое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</a:tr>
              <a:tr h="6604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Corbel"/>
                          <a:cs typeface="Corbel"/>
                        </a:rPr>
                        <a:t>Средние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7048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5" dirty="0" smtClean="0">
                          <a:latin typeface="Corbel"/>
                          <a:cs typeface="Corbel"/>
                        </a:rPr>
                        <a:t>50-250</a:t>
                      </a:r>
                      <a:r>
                        <a:rPr lang="ru-RU" sz="1200" spc="5" baseline="0" dirty="0" smtClean="0">
                          <a:latin typeface="Corbel"/>
                          <a:cs typeface="Corbel"/>
                        </a:rPr>
                        <a:t> млн </a:t>
                      </a:r>
                      <a:r>
                        <a:rPr lang="en-US" sz="1200" spc="5" baseline="0" dirty="0" smtClean="0">
                          <a:latin typeface="Corbel"/>
                          <a:cs typeface="Corbel"/>
                        </a:rPr>
                        <a:t>USD</a:t>
                      </a:r>
                      <a:endParaRPr lang="en-US" sz="1200" dirty="0" smtClean="0">
                        <a:latin typeface="Corbel"/>
                        <a:cs typeface="Corbel"/>
                      </a:endParaRPr>
                    </a:p>
                    <a:p>
                      <a:pPr marL="101600" marR="70485">
                        <a:lnSpc>
                          <a:spcPct val="100000"/>
                        </a:lnSpc>
                      </a:pP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rbel"/>
                          <a:cs typeface="Corbel"/>
                        </a:rPr>
                        <a:t>US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1</a:t>
                      </a:r>
                      <a:r>
                        <a:rPr sz="1200" spc="-5" dirty="0">
                          <a:latin typeface="Corbel"/>
                          <a:cs typeface="Corbel"/>
                        </a:rPr>
                        <a:t>0,000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rbel"/>
                          <a:cs typeface="Corbel"/>
                        </a:rPr>
                        <a:t>US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Corbel"/>
                          <a:cs typeface="Corbel"/>
                        </a:rPr>
                        <a:t>3,00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0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0" dirty="0" smtClean="0">
                          <a:latin typeface="Corbel"/>
                          <a:cs typeface="Times New Roman"/>
                        </a:rPr>
                        <a:t>каждое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</a:tr>
              <a:tr h="659617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lang="ru-RU" sz="1200" spc="-5" dirty="0" smtClean="0">
                          <a:latin typeface="Corbel"/>
                          <a:cs typeface="Corbel"/>
                        </a:rPr>
                        <a:t>Крупные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lang="kk-KZ" sz="1200" spc="5" dirty="0" smtClean="0">
                          <a:latin typeface="Corbel"/>
                          <a:cs typeface="Corbel"/>
                        </a:rPr>
                        <a:t>Более</a:t>
                      </a:r>
                      <a:r>
                        <a:rPr lang="kk-KZ" sz="1200" spc="5" baseline="0" dirty="0" smtClean="0">
                          <a:latin typeface="Corbel"/>
                          <a:cs typeface="Corbel"/>
                        </a:rPr>
                        <a:t> 250 млн </a:t>
                      </a:r>
                      <a:r>
                        <a:rPr lang="en-US" sz="1200" spc="5" baseline="0" dirty="0" smtClean="0">
                          <a:latin typeface="Corbel"/>
                          <a:cs typeface="Corbel"/>
                        </a:rPr>
                        <a:t>USD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rbel"/>
                          <a:cs typeface="Corbel"/>
                        </a:rPr>
                        <a:t>US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40" dirty="0">
                          <a:latin typeface="Corbel"/>
                          <a:cs typeface="Corbel"/>
                        </a:rPr>
                        <a:t>2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5</a:t>
                      </a:r>
                      <a:r>
                        <a:rPr sz="1200" spc="-5" dirty="0">
                          <a:latin typeface="Corbel"/>
                          <a:cs typeface="Corbel"/>
                        </a:rPr>
                        <a:t>,000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orbel"/>
                          <a:cs typeface="Corbel"/>
                        </a:rPr>
                        <a:t>US</a:t>
                      </a:r>
                      <a:r>
                        <a:rPr sz="1200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smtClean="0">
                          <a:latin typeface="Corbel"/>
                          <a:cs typeface="Corbel"/>
                        </a:rPr>
                        <a:t>7</a:t>
                      </a:r>
                      <a:r>
                        <a:rPr sz="1200" spc="-5" dirty="0" smtClean="0">
                          <a:latin typeface="Corbel"/>
                          <a:cs typeface="Corbel"/>
                        </a:rPr>
                        <a:t>,00</a:t>
                      </a:r>
                      <a:r>
                        <a:rPr sz="1200" dirty="0" smtClean="0">
                          <a:latin typeface="Corbel"/>
                          <a:cs typeface="Corbel"/>
                        </a:rPr>
                        <a:t>0</a:t>
                      </a:r>
                      <a:r>
                        <a:rPr lang="ru-RU" sz="1200" dirty="0" smtClean="0">
                          <a:latin typeface="Corbel"/>
                          <a:cs typeface="Corbel"/>
                        </a:rPr>
                        <a:t> каждое</a:t>
                      </a:r>
                      <a:r>
                        <a:rPr lang="ru-RU" sz="1200" spc="-7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223" y="1292352"/>
            <a:ext cx="5600699" cy="525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822" y="652005"/>
            <a:ext cx="8142355" cy="787972"/>
          </a:xfrm>
          <a:prstGeom prst="rect">
            <a:avLst/>
          </a:prstGeom>
        </p:spPr>
        <p:txBody>
          <a:bodyPr vert="horz" wrap="square" lIns="0" tIns="323151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5" dirty="0" smtClean="0"/>
              <a:t>ЗКФ и его партнеры</a:t>
            </a: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22" y="652005"/>
            <a:ext cx="8142355" cy="764235"/>
          </a:xfrm>
          <a:prstGeom prst="rect">
            <a:avLst/>
          </a:prstGeom>
        </p:spPr>
        <p:txBody>
          <a:bodyPr vert="horz" wrap="square" lIns="0" tIns="299644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5" dirty="0" smtClean="0"/>
              <a:t>Размещение средств ЗКФ</a:t>
            </a:r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1813559" y="1600200"/>
            <a:ext cx="5516879" cy="5088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52" y="6007608"/>
            <a:ext cx="7321550" cy="617220"/>
          </a:xfrm>
          <a:custGeom>
            <a:avLst/>
            <a:gdLst/>
            <a:ahLst/>
            <a:cxnLst/>
            <a:rect l="l" t="t" r="r" b="b"/>
            <a:pathLst>
              <a:path w="7321550" h="617220">
                <a:moveTo>
                  <a:pt x="7218425" y="0"/>
                </a:moveTo>
                <a:lnTo>
                  <a:pt x="96150" y="215"/>
                </a:lnTo>
                <a:lnTo>
                  <a:pt x="55363" y="11603"/>
                </a:lnTo>
                <a:lnTo>
                  <a:pt x="23387" y="37562"/>
                </a:lnTo>
                <a:lnTo>
                  <a:pt x="4023" y="74286"/>
                </a:lnTo>
                <a:lnTo>
                  <a:pt x="0" y="102869"/>
                </a:lnTo>
                <a:lnTo>
                  <a:pt x="215" y="521069"/>
                </a:lnTo>
                <a:lnTo>
                  <a:pt x="11600" y="561855"/>
                </a:lnTo>
                <a:lnTo>
                  <a:pt x="37557" y="593832"/>
                </a:lnTo>
                <a:lnTo>
                  <a:pt x="74282" y="613196"/>
                </a:lnTo>
                <a:lnTo>
                  <a:pt x="102869" y="617219"/>
                </a:lnTo>
                <a:lnTo>
                  <a:pt x="7225144" y="617004"/>
                </a:lnTo>
                <a:lnTo>
                  <a:pt x="7265930" y="605619"/>
                </a:lnTo>
                <a:lnTo>
                  <a:pt x="7297907" y="579662"/>
                </a:lnTo>
                <a:lnTo>
                  <a:pt x="7317271" y="542937"/>
                </a:lnTo>
                <a:lnTo>
                  <a:pt x="7321295" y="514349"/>
                </a:lnTo>
                <a:lnTo>
                  <a:pt x="7321079" y="96152"/>
                </a:lnTo>
                <a:lnTo>
                  <a:pt x="7309694" y="55369"/>
                </a:lnTo>
                <a:lnTo>
                  <a:pt x="7283737" y="23391"/>
                </a:lnTo>
                <a:lnTo>
                  <a:pt x="7247012" y="4024"/>
                </a:lnTo>
                <a:lnTo>
                  <a:pt x="7218425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7073" y="1573643"/>
            <a:ext cx="7648575" cy="4839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2545" indent="-342900" algn="just">
              <a:lnSpc>
                <a:spcPct val="100000"/>
              </a:lnSpc>
              <a:buClr>
                <a:srgbClr val="24634F"/>
              </a:buClr>
              <a:buFont typeface="Arial"/>
              <a:buChar char="•"/>
              <a:tabLst>
                <a:tab pos="355600" algn="l"/>
              </a:tabLst>
            </a:pPr>
            <a:r>
              <a:rPr lang="ru-RU" sz="1500" spc="-5" dirty="0" smtClean="0">
                <a:latin typeface="Corbel"/>
                <a:cs typeface="Corbel"/>
              </a:rPr>
              <a:t>Согласно </a:t>
            </a:r>
            <a:r>
              <a:rPr lang="ru-RU" sz="1500" spc="-5" dirty="0" err="1" smtClean="0">
                <a:latin typeface="Corbel"/>
                <a:cs typeface="Corbel"/>
              </a:rPr>
              <a:t>страно</a:t>
            </a:r>
            <a:r>
              <a:rPr lang="ru-RU" sz="1500" spc="-5" dirty="0" smtClean="0">
                <a:latin typeface="Corbel"/>
                <a:cs typeface="Corbel"/>
              </a:rPr>
              <a:t>-ориентированному подходу национальный уполномоченный орган (Министерство энергетики РК) определяет стратегию реагирования на изменение климата и осуществляет стратегический надзор над деятельностью ЗКФ в стране.</a:t>
            </a:r>
            <a:endParaRPr sz="15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24634F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355600" marR="139065" indent="-342900" algn="just">
              <a:lnSpc>
                <a:spcPct val="100000"/>
              </a:lnSpc>
              <a:buClr>
                <a:srgbClr val="24634F"/>
              </a:buClr>
              <a:buFont typeface="Arial"/>
              <a:buChar char="•"/>
              <a:tabLst>
                <a:tab pos="355600" algn="l"/>
              </a:tabLst>
            </a:pPr>
            <a:r>
              <a:rPr lang="ru-RU" sz="1500" spc="-5" dirty="0" smtClean="0">
                <a:latin typeface="Corbel"/>
                <a:cs typeface="Corbel"/>
              </a:rPr>
              <a:t>Доступ к средствам ЗКФ для реализации проектов (программ) в области борьбы с изменением климата осуществляется через аккредитованные национальные, региональные и международные организации.</a:t>
            </a:r>
            <a:endParaRPr sz="15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24634F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355600" marR="482600" indent="-342900" algn="just">
              <a:lnSpc>
                <a:spcPct val="100000"/>
              </a:lnSpc>
              <a:buClr>
                <a:srgbClr val="24634F"/>
              </a:buClr>
              <a:buFont typeface="Arial"/>
              <a:buChar char="•"/>
              <a:tabLst>
                <a:tab pos="355600" algn="l"/>
              </a:tabLst>
            </a:pPr>
            <a:r>
              <a:rPr lang="ru-RU" sz="1500" dirty="0" smtClean="0">
                <a:latin typeface="Corbel"/>
                <a:cs typeface="Corbel"/>
              </a:rPr>
              <a:t>Организации могут подавать заявки на финансирование через другие аккредитованные организации или от себя, пройдя процедуру аккредитации.</a:t>
            </a:r>
            <a:endParaRPr sz="15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24634F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355600" marR="393065" indent="-342900" algn="just">
              <a:lnSpc>
                <a:spcPct val="100000"/>
              </a:lnSpc>
              <a:buClr>
                <a:srgbClr val="24634F"/>
              </a:buClr>
              <a:buFont typeface="Arial"/>
              <a:buChar char="•"/>
              <a:tabLst>
                <a:tab pos="355600" algn="l"/>
              </a:tabLst>
            </a:pPr>
            <a:r>
              <a:rPr lang="ru-RU" sz="1500" dirty="0" smtClean="0">
                <a:latin typeface="Corbel"/>
                <a:cs typeface="Corbel"/>
              </a:rPr>
              <a:t>Организации, претендующие на аккредитацию в ЗКФ буду оценены</a:t>
            </a:r>
            <a:r>
              <a:rPr lang="ru-RU" sz="1500" dirty="0" smtClean="0">
                <a:latin typeface="Corbel"/>
                <a:cs typeface="Corbel"/>
              </a:rPr>
              <a:t> на предмет соответствия следующим требованиям:</a:t>
            </a:r>
            <a:endParaRPr sz="15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4634F"/>
              </a:buClr>
              <a:buFont typeface="Arial"/>
              <a:buChar char="•"/>
            </a:pPr>
            <a:endParaRPr sz="1300" dirty="0">
              <a:latin typeface="Times New Roman"/>
              <a:cs typeface="Times New Roman"/>
            </a:endParaRPr>
          </a:p>
          <a:p>
            <a:pPr marL="1099185" marR="513715" lvl="1" indent="-342900" algn="just">
              <a:lnSpc>
                <a:spcPct val="100000"/>
              </a:lnSpc>
              <a:buClr>
                <a:srgbClr val="24634F"/>
              </a:buClr>
              <a:buFont typeface="Arial"/>
              <a:buChar char="•"/>
              <a:tabLst>
                <a:tab pos="1099820" algn="l"/>
              </a:tabLst>
            </a:pPr>
            <a:r>
              <a:rPr lang="ru-RU" sz="1300" spc="-15" dirty="0" smtClean="0">
                <a:latin typeface="Corbel"/>
                <a:cs typeface="Corbel"/>
              </a:rPr>
              <a:t>Фидуциарные принципы и стандарты ЗКФ</a:t>
            </a:r>
            <a:endParaRPr sz="1300" dirty="0">
              <a:latin typeface="Corbel"/>
              <a:cs typeface="Corbel"/>
            </a:endParaRPr>
          </a:p>
          <a:p>
            <a:pPr lvl="1">
              <a:lnSpc>
                <a:spcPct val="100000"/>
              </a:lnSpc>
              <a:spcBef>
                <a:spcPts val="16"/>
              </a:spcBef>
              <a:buClr>
                <a:srgbClr val="24634F"/>
              </a:buClr>
              <a:buFont typeface="Arial"/>
              <a:buChar char="•"/>
            </a:pPr>
            <a:endParaRPr sz="1300" dirty="0">
              <a:latin typeface="Times New Roman"/>
              <a:cs typeface="Times New Roman"/>
            </a:endParaRPr>
          </a:p>
          <a:p>
            <a:pPr marL="1099185" marR="5080" lvl="1" indent="-342900">
              <a:lnSpc>
                <a:spcPct val="100000"/>
              </a:lnSpc>
              <a:buClr>
                <a:srgbClr val="24634F"/>
              </a:buClr>
              <a:buFont typeface="Arial"/>
              <a:buChar char="•"/>
              <a:tabLst>
                <a:tab pos="1099820" algn="l"/>
              </a:tabLst>
            </a:pPr>
            <a:r>
              <a:rPr lang="ru-RU" sz="1300" spc="-15" dirty="0" smtClean="0">
                <a:latin typeface="Corbel"/>
                <a:cs typeface="Corbel"/>
              </a:rPr>
              <a:t>Экологические и социальные требования ЗКФ</a:t>
            </a:r>
            <a:r>
              <a:rPr sz="1300" spc="-70" dirty="0" smtClean="0">
                <a:latin typeface="Times New Roman"/>
                <a:cs typeface="Times New Roman"/>
              </a:rPr>
              <a:t> </a:t>
            </a:r>
            <a:endParaRPr sz="1300" dirty="0">
              <a:latin typeface="Corbel"/>
              <a:cs typeface="Corbel"/>
            </a:endParaRPr>
          </a:p>
          <a:p>
            <a:pPr lvl="1">
              <a:lnSpc>
                <a:spcPct val="100000"/>
              </a:lnSpc>
              <a:spcBef>
                <a:spcPts val="16"/>
              </a:spcBef>
              <a:buClr>
                <a:srgbClr val="24634F"/>
              </a:buClr>
              <a:buFont typeface="Arial"/>
              <a:buChar char="•"/>
            </a:pPr>
            <a:endParaRPr sz="1300" dirty="0">
              <a:latin typeface="Times New Roman"/>
              <a:cs typeface="Times New Roman"/>
            </a:endParaRPr>
          </a:p>
          <a:p>
            <a:pPr marL="1099185" lvl="1" indent="-342900">
              <a:lnSpc>
                <a:spcPct val="100000"/>
              </a:lnSpc>
              <a:buClr>
                <a:srgbClr val="24634F"/>
              </a:buClr>
              <a:buFont typeface="Arial"/>
              <a:buChar char="•"/>
              <a:tabLst>
                <a:tab pos="1099820" algn="l"/>
              </a:tabLst>
            </a:pPr>
            <a:r>
              <a:rPr lang="ru-RU" sz="13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/>
                <a:cs typeface="Corbel"/>
              </a:rPr>
              <a:t>Гендерная политика ЗКФ</a:t>
            </a:r>
            <a:endParaRPr sz="1300" dirty="0">
              <a:solidFill>
                <a:schemeClr val="tx1">
                  <a:lumMod val="95000"/>
                  <a:lumOff val="5000"/>
                </a:schemeClr>
              </a:solidFill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872614">
              <a:lnSpc>
                <a:spcPct val="100000"/>
              </a:lnSpc>
            </a:pPr>
            <a:endParaRPr sz="18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0822" y="652005"/>
            <a:ext cx="8142355" cy="759234"/>
          </a:xfrm>
          <a:prstGeom prst="rect">
            <a:avLst/>
          </a:prstGeom>
        </p:spPr>
        <p:txBody>
          <a:bodyPr vert="horz" wrap="square" lIns="0" tIns="294691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5" dirty="0" smtClean="0"/>
              <a:t>Доступ к средствам ЗКФ</a:t>
            </a:r>
            <a:endParaRPr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8808485" y="6592310"/>
            <a:ext cx="12318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Corbel"/>
                <a:cs typeface="Corbel"/>
              </a:rPr>
              <a:t>2</a:t>
            </a:r>
            <a:r>
              <a:rPr sz="800" dirty="0">
                <a:latin typeface="Corbel"/>
                <a:cs typeface="Corbel"/>
              </a:rPr>
              <a:t>1</a:t>
            </a:r>
            <a:endParaRPr sz="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0" y="3639311"/>
            <a:ext cx="486156" cy="486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88352" y="2862072"/>
            <a:ext cx="1252727" cy="516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6027" y="4360164"/>
            <a:ext cx="1054607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8211" y="3002280"/>
            <a:ext cx="1045463" cy="283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4016" y="3523488"/>
            <a:ext cx="1243583" cy="717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52515" y="3587496"/>
            <a:ext cx="707135" cy="5974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1523" y="2889504"/>
            <a:ext cx="451103" cy="5440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8500" y="2083308"/>
            <a:ext cx="452627" cy="3596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97202" y="2488817"/>
            <a:ext cx="535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24634F"/>
                </a:solidFill>
                <a:latin typeface="Corbel"/>
                <a:cs typeface="Corbel"/>
              </a:rPr>
              <a:t>Rw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a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n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d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90427" y="6590610"/>
            <a:ext cx="12896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808080"/>
                </a:solidFill>
                <a:latin typeface="Corbel"/>
                <a:cs typeface="Corbel"/>
              </a:rPr>
              <a:t>A</a:t>
            </a:r>
            <a:r>
              <a:rPr sz="1100" i="1" dirty="0">
                <a:solidFill>
                  <a:srgbClr val="808080"/>
                </a:solidFill>
                <a:latin typeface="Corbel"/>
                <a:cs typeface="Corbel"/>
              </a:rPr>
              <a:t>s</a:t>
            </a:r>
            <a:r>
              <a:rPr sz="1100" i="1" spc="-5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808080"/>
                </a:solidFill>
                <a:latin typeface="Corbel"/>
                <a:cs typeface="Corbel"/>
              </a:rPr>
              <a:t>o</a:t>
            </a:r>
            <a:r>
              <a:rPr sz="1100" i="1" dirty="0">
                <a:solidFill>
                  <a:srgbClr val="808080"/>
                </a:solidFill>
                <a:latin typeface="Corbel"/>
                <a:cs typeface="Corbel"/>
              </a:rPr>
              <a:t>f</a:t>
            </a:r>
            <a:r>
              <a:rPr sz="1100" i="1" spc="-5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808080"/>
                </a:solidFill>
                <a:latin typeface="Corbel"/>
                <a:cs typeface="Corbel"/>
              </a:rPr>
              <a:t>2</a:t>
            </a:r>
            <a:r>
              <a:rPr sz="1100" i="1" dirty="0">
                <a:solidFill>
                  <a:srgbClr val="808080"/>
                </a:solidFill>
                <a:latin typeface="Corbel"/>
                <a:cs typeface="Corbel"/>
              </a:rPr>
              <a:t>8</a:t>
            </a:r>
            <a:r>
              <a:rPr sz="1100" i="1" spc="-5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100" i="1" dirty="0">
                <a:solidFill>
                  <a:srgbClr val="808080"/>
                </a:solidFill>
                <a:latin typeface="Corbel"/>
                <a:cs typeface="Corbel"/>
              </a:rPr>
              <a:t>Feb</a:t>
            </a:r>
            <a:r>
              <a:rPr sz="1100" i="1" spc="-5" dirty="0">
                <a:solidFill>
                  <a:srgbClr val="808080"/>
                </a:solidFill>
                <a:latin typeface="Corbel"/>
                <a:cs typeface="Corbel"/>
              </a:rPr>
              <a:t>r</a:t>
            </a:r>
            <a:r>
              <a:rPr sz="1100" i="1" dirty="0">
                <a:solidFill>
                  <a:srgbClr val="808080"/>
                </a:solidFill>
                <a:latin typeface="Corbel"/>
                <a:cs typeface="Corbel"/>
              </a:rPr>
              <a:t>u</a:t>
            </a:r>
            <a:r>
              <a:rPr sz="1100" i="1" spc="5" dirty="0">
                <a:solidFill>
                  <a:srgbClr val="808080"/>
                </a:solidFill>
                <a:latin typeface="Corbel"/>
                <a:cs typeface="Corbel"/>
              </a:rPr>
              <a:t>a</a:t>
            </a:r>
            <a:r>
              <a:rPr sz="1100" i="1" spc="-5" dirty="0">
                <a:solidFill>
                  <a:srgbClr val="808080"/>
                </a:solidFill>
                <a:latin typeface="Corbel"/>
                <a:cs typeface="Corbel"/>
              </a:rPr>
              <a:t>r</a:t>
            </a:r>
            <a:r>
              <a:rPr sz="1100" i="1" dirty="0">
                <a:solidFill>
                  <a:srgbClr val="808080"/>
                </a:solidFill>
                <a:latin typeface="Corbel"/>
                <a:cs typeface="Corbel"/>
              </a:rPr>
              <a:t>y</a:t>
            </a:r>
            <a:r>
              <a:rPr sz="1100" i="1" spc="-7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100" i="1" spc="-5" dirty="0">
                <a:solidFill>
                  <a:srgbClr val="808080"/>
                </a:solidFill>
                <a:latin typeface="Corbel"/>
                <a:cs typeface="Corbel"/>
              </a:rPr>
              <a:t>2</a:t>
            </a:r>
            <a:r>
              <a:rPr sz="1100" i="1" spc="-10" dirty="0">
                <a:solidFill>
                  <a:srgbClr val="808080"/>
                </a:solidFill>
                <a:latin typeface="Corbel"/>
                <a:cs typeface="Corbel"/>
              </a:rPr>
              <a:t>0</a:t>
            </a:r>
            <a:r>
              <a:rPr sz="1100" i="1" dirty="0">
                <a:solidFill>
                  <a:srgbClr val="808080"/>
                </a:solidFill>
                <a:latin typeface="Corbel"/>
                <a:cs typeface="Corbel"/>
              </a:rPr>
              <a:t>17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44540" y="4305300"/>
            <a:ext cx="970787" cy="7985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76743" y="4817364"/>
            <a:ext cx="973835" cy="9738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3028" y="3608832"/>
            <a:ext cx="1921763" cy="5547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7000" y="3634740"/>
            <a:ext cx="1229867" cy="4693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8779" y="2854452"/>
            <a:ext cx="515111" cy="5593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568" y="1639824"/>
            <a:ext cx="515111" cy="3368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3413" y="2017545"/>
            <a:ext cx="5778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24634F"/>
                </a:solidFill>
                <a:latin typeface="Corbel"/>
                <a:cs typeface="Corbel"/>
              </a:rPr>
              <a:t>M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o</a:t>
            </a:r>
            <a:r>
              <a:rPr sz="1200" spc="5" dirty="0">
                <a:solidFill>
                  <a:srgbClr val="24634F"/>
                </a:solidFill>
                <a:latin typeface="Corbel"/>
                <a:cs typeface="Corbel"/>
              </a:rPr>
              <a:t>r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o</a:t>
            </a:r>
            <a:r>
              <a:rPr sz="1200" spc="-15" dirty="0">
                <a:solidFill>
                  <a:srgbClr val="24634F"/>
                </a:solidFill>
                <a:latin typeface="Corbel"/>
                <a:cs typeface="Corbel"/>
              </a:rPr>
              <a:t>c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co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55135" y="1665732"/>
            <a:ext cx="451103" cy="4465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97366" y="2152064"/>
            <a:ext cx="5499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E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t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hio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pia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64964" y="1600200"/>
            <a:ext cx="629411" cy="5654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80614" y="2125914"/>
            <a:ext cx="420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24634F"/>
                </a:solidFill>
                <a:latin typeface="Corbel"/>
                <a:cs typeface="Corbel"/>
              </a:rPr>
              <a:t>K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e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ny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79335" y="2174748"/>
            <a:ext cx="653795" cy="1828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77081" y="2398939"/>
            <a:ext cx="6572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24634F"/>
                </a:solidFill>
                <a:latin typeface="Corbel"/>
                <a:cs typeface="Corbel"/>
              </a:rPr>
              <a:t>A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r</a:t>
            </a:r>
            <a:r>
              <a:rPr sz="1200" spc="-15" dirty="0">
                <a:solidFill>
                  <a:srgbClr val="24634F"/>
                </a:solidFill>
                <a:latin typeface="Corbel"/>
                <a:cs typeface="Corbel"/>
              </a:rPr>
              <a:t>g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e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nt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i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na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19973" y="6451141"/>
            <a:ext cx="29032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Corbel"/>
                <a:cs typeface="Corbel"/>
              </a:rPr>
              <a:t>4</a:t>
            </a:r>
            <a:r>
              <a:rPr sz="1800" b="1" spc="-10" dirty="0">
                <a:latin typeface="Corbel"/>
                <a:cs typeface="Corbel"/>
              </a:rPr>
              <a:t>8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orbel"/>
                <a:cs typeface="Corbel"/>
              </a:rPr>
              <a:t>e</a:t>
            </a:r>
            <a:r>
              <a:rPr sz="1800" b="1" spc="-15" dirty="0">
                <a:latin typeface="Corbel"/>
                <a:cs typeface="Corbel"/>
              </a:rPr>
              <a:t>n</a:t>
            </a:r>
            <a:r>
              <a:rPr sz="1800" b="1" spc="-10" dirty="0">
                <a:latin typeface="Corbel"/>
                <a:cs typeface="Corbel"/>
              </a:rPr>
              <a:t>tities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Corbel"/>
                <a:cs typeface="Corbel"/>
              </a:rPr>
              <a:t>a</a:t>
            </a:r>
            <a:r>
              <a:rPr sz="1800" b="1" spc="-40" dirty="0">
                <a:latin typeface="Corbel"/>
                <a:cs typeface="Corbel"/>
              </a:rPr>
              <a:t>c</a:t>
            </a:r>
            <a:r>
              <a:rPr sz="1800" b="1" spc="-15" dirty="0">
                <a:latin typeface="Corbel"/>
                <a:cs typeface="Corbel"/>
              </a:rPr>
              <a:t>c</a:t>
            </a:r>
            <a:r>
              <a:rPr sz="1800" b="1" spc="-20" dirty="0">
                <a:latin typeface="Corbel"/>
                <a:cs typeface="Corbel"/>
              </a:rPr>
              <a:t>r</a:t>
            </a:r>
            <a:r>
              <a:rPr sz="1800" b="1" spc="-10" dirty="0">
                <a:latin typeface="Corbel"/>
                <a:cs typeface="Corbel"/>
              </a:rPr>
              <a:t>edi</a:t>
            </a:r>
            <a:r>
              <a:rPr sz="1800" b="1" dirty="0">
                <a:latin typeface="Corbel"/>
                <a:cs typeface="Corbel"/>
              </a:rPr>
              <a:t>te</a:t>
            </a:r>
            <a:r>
              <a:rPr sz="1800" b="1" spc="-10" dirty="0">
                <a:latin typeface="Corbel"/>
                <a:cs typeface="Corbel"/>
              </a:rPr>
              <a:t>d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orbel"/>
                <a:cs typeface="Corbel"/>
              </a:rPr>
              <a:t>to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orbel"/>
                <a:cs typeface="Corbel"/>
              </a:rPr>
              <a:t>d</a:t>
            </a:r>
            <a:r>
              <a:rPr sz="1800" b="1" spc="-15" dirty="0">
                <a:latin typeface="Corbel"/>
                <a:cs typeface="Corbel"/>
              </a:rPr>
              <a:t>a</a:t>
            </a:r>
            <a:r>
              <a:rPr sz="1800" b="1" dirty="0">
                <a:latin typeface="Corbel"/>
                <a:cs typeface="Corbel"/>
              </a:rPr>
              <a:t>te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8260" rIns="0" bIns="0" rtlCol="0">
            <a:spAutoFit/>
          </a:bodyPr>
          <a:lstStyle/>
          <a:p>
            <a:pPr marL="2933700">
              <a:lnSpc>
                <a:spcPct val="100000"/>
              </a:lnSpc>
            </a:pPr>
            <a:r>
              <a:rPr dirty="0"/>
              <a:t>A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20" dirty="0"/>
              <a:t>Di</a:t>
            </a:r>
            <a:r>
              <a:rPr spc="-15" dirty="0"/>
              <a:t>v</a:t>
            </a:r>
            <a:r>
              <a:rPr spc="-20" dirty="0"/>
              <a:t>er</a:t>
            </a:r>
            <a:r>
              <a:rPr spc="-15" dirty="0"/>
              <a:t>se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25" dirty="0"/>
              <a:t>N</a:t>
            </a:r>
            <a:r>
              <a:rPr spc="-5" dirty="0"/>
              <a:t>e</a:t>
            </a:r>
            <a:r>
              <a:rPr dirty="0"/>
              <a:t>t</a:t>
            </a:r>
            <a:r>
              <a:rPr spc="-30" dirty="0"/>
              <a:t>wo</a:t>
            </a:r>
            <a:r>
              <a:rPr spc="-20" dirty="0"/>
              <a:t>r</a:t>
            </a:r>
            <a:r>
              <a:rPr dirty="0"/>
              <a:t>k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30" dirty="0"/>
              <a:t>o</a:t>
            </a:r>
            <a:r>
              <a:rPr dirty="0"/>
              <a:t>f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20" dirty="0"/>
              <a:t>ar</a:t>
            </a:r>
            <a:r>
              <a:rPr dirty="0"/>
              <a:t>t</a:t>
            </a:r>
            <a:r>
              <a:rPr spc="-20" dirty="0"/>
              <a:t>ner</a:t>
            </a:r>
            <a:r>
              <a:rPr spc="-15" dirty="0"/>
              <a:t>s</a:t>
            </a:r>
          </a:p>
        </p:txBody>
      </p:sp>
      <p:sp>
        <p:nvSpPr>
          <p:cNvPr id="27" name="object 27"/>
          <p:cNvSpPr/>
          <p:nvPr/>
        </p:nvSpPr>
        <p:spPr>
          <a:xfrm>
            <a:off x="893063" y="2263140"/>
            <a:ext cx="579119" cy="2209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35395" y="2528606"/>
            <a:ext cx="5334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24634F"/>
                </a:solidFill>
                <a:latin typeface="Corbel"/>
                <a:cs typeface="Corbel"/>
              </a:rPr>
              <a:t>S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ene</a:t>
            </a:r>
            <a:r>
              <a:rPr sz="1200" spc="-15" dirty="0">
                <a:solidFill>
                  <a:srgbClr val="24634F"/>
                </a:solidFill>
                <a:latin typeface="Corbel"/>
                <a:cs typeface="Corbel"/>
              </a:rPr>
              <a:t>g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al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97508" y="1691640"/>
            <a:ext cx="903731" cy="2407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572400" y="1958795"/>
            <a:ext cx="5600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N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ami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b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ia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05300" y="1987296"/>
            <a:ext cx="477011" cy="4968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362098" y="2521850"/>
            <a:ext cx="336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I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n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d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ia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01055" y="2004060"/>
            <a:ext cx="688847" cy="4571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589287" y="2475901"/>
            <a:ext cx="3130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24634F"/>
                </a:solidFill>
                <a:latin typeface="Corbel"/>
                <a:cs typeface="Corbel"/>
              </a:rPr>
              <a:t>P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e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r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u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08485" y="6592308"/>
            <a:ext cx="12953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Corbel"/>
                <a:cs typeface="Corbel"/>
              </a:rPr>
              <a:t>2</a:t>
            </a:r>
            <a:r>
              <a:rPr sz="800" dirty="0">
                <a:latin typeface="Corbel"/>
                <a:cs typeface="Corbel"/>
              </a:rPr>
              <a:t>2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818632" y="1702308"/>
            <a:ext cx="1046987" cy="2636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41293" y="2010840"/>
            <a:ext cx="801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24634F"/>
                </a:solidFill>
                <a:latin typeface="Corbel"/>
                <a:cs typeface="Corbel"/>
              </a:rPr>
              <a:t>So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u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th</a:t>
            </a:r>
            <a:r>
              <a:rPr sz="1200" spc="-125" dirty="0">
                <a:solidFill>
                  <a:srgbClr val="24634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4634F"/>
                </a:solidFill>
                <a:latin typeface="Corbel"/>
                <a:cs typeface="Corbel"/>
              </a:rPr>
              <a:t>A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f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r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i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c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180831" y="2036064"/>
            <a:ext cx="643127" cy="4526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193170" y="2406166"/>
            <a:ext cx="618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24634F"/>
                </a:solidFill>
                <a:latin typeface="Corbel"/>
                <a:cs typeface="Corbel"/>
              </a:rPr>
              <a:t>Mo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n</a:t>
            </a:r>
            <a:r>
              <a:rPr sz="1200" spc="-15" dirty="0">
                <a:solidFill>
                  <a:srgbClr val="24634F"/>
                </a:solidFill>
                <a:latin typeface="Corbel"/>
                <a:cs typeface="Corbel"/>
              </a:rPr>
              <a:t>g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o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lia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09827" y="2833116"/>
            <a:ext cx="591311" cy="5913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80203" y="2849880"/>
            <a:ext cx="583679" cy="5836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6383" y="5148072"/>
            <a:ext cx="1543811" cy="6233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49423" y="5128259"/>
            <a:ext cx="1519427" cy="6324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59168" y="4430267"/>
            <a:ext cx="745235" cy="4800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70632" y="5846064"/>
            <a:ext cx="701040" cy="34442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79320" y="4434840"/>
            <a:ext cx="664463" cy="5699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27647" y="5829300"/>
            <a:ext cx="1635251" cy="32613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80459" y="5116067"/>
            <a:ext cx="883919" cy="4114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71644" y="4367784"/>
            <a:ext cx="862583" cy="6644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25240" y="5743955"/>
            <a:ext cx="470915" cy="47091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95344" y="4367784"/>
            <a:ext cx="681227" cy="6812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34283" y="4347972"/>
            <a:ext cx="678179" cy="66598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68596" y="5131308"/>
            <a:ext cx="1769363" cy="31089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97908" y="5638800"/>
            <a:ext cx="586739" cy="71475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42203" y="5663184"/>
            <a:ext cx="650747" cy="71323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91300" y="4946903"/>
            <a:ext cx="914399" cy="65684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0727" y="5943600"/>
            <a:ext cx="688847" cy="23317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33600" y="2110739"/>
            <a:ext cx="435863" cy="44500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157325" y="2598710"/>
            <a:ext cx="3867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C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hi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n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398776" y="1685544"/>
            <a:ext cx="1001267" cy="43129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712887" y="2079039"/>
            <a:ext cx="398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24634F"/>
                </a:solidFill>
                <a:latin typeface="Corbel"/>
                <a:cs typeface="Corbel"/>
              </a:rPr>
              <a:t>K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o</a:t>
            </a: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r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ea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668768" y="1527047"/>
            <a:ext cx="548640" cy="48615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653508" y="1990431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4634F"/>
                </a:solidFill>
                <a:latin typeface="Corbel"/>
                <a:cs typeface="Corbel"/>
              </a:rPr>
              <a:t>I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n</a:t>
            </a:r>
            <a:r>
              <a:rPr sz="1200" spc="-5" dirty="0">
                <a:solidFill>
                  <a:srgbClr val="24634F"/>
                </a:solidFill>
                <a:latin typeface="Corbel"/>
                <a:cs typeface="Corbel"/>
              </a:rPr>
              <a:t>do</a:t>
            </a:r>
            <a:r>
              <a:rPr sz="1200" spc="-10" dirty="0">
                <a:solidFill>
                  <a:srgbClr val="24634F"/>
                </a:solidFill>
                <a:latin typeface="Corbel"/>
                <a:cs typeface="Corbel"/>
              </a:rPr>
              <a:t>nesia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429511" y="2898648"/>
            <a:ext cx="1074419" cy="53797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08776" y="2793492"/>
            <a:ext cx="932687" cy="6614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76259" y="5666232"/>
            <a:ext cx="443483" cy="65836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58467" y="5897879"/>
            <a:ext cx="1002791" cy="32461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" y="5443728"/>
            <a:ext cx="3147060" cy="1082040"/>
          </a:xfrm>
          <a:custGeom>
            <a:avLst/>
            <a:gdLst/>
            <a:ahLst/>
            <a:cxnLst/>
            <a:rect l="l" t="t" r="r" b="b"/>
            <a:pathLst>
              <a:path w="3147060" h="1082040">
                <a:moveTo>
                  <a:pt x="0" y="1082039"/>
                </a:moveTo>
                <a:lnTo>
                  <a:pt x="3147059" y="1082039"/>
                </a:lnTo>
                <a:lnTo>
                  <a:pt x="3147059" y="0"/>
                </a:lnTo>
                <a:lnTo>
                  <a:pt x="0" y="0"/>
                </a:lnTo>
                <a:lnTo>
                  <a:pt x="0" y="108203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0855" y="1565148"/>
            <a:ext cx="4772025" cy="4960620"/>
          </a:xfrm>
          <a:custGeom>
            <a:avLst/>
            <a:gdLst/>
            <a:ahLst/>
            <a:cxnLst/>
            <a:rect l="l" t="t" r="r" b="b"/>
            <a:pathLst>
              <a:path w="4772025" h="4960620">
                <a:moveTo>
                  <a:pt x="0" y="4960619"/>
                </a:moveTo>
                <a:lnTo>
                  <a:pt x="4771643" y="4960619"/>
                </a:lnTo>
                <a:lnTo>
                  <a:pt x="4771643" y="0"/>
                </a:lnTo>
                <a:lnTo>
                  <a:pt x="0" y="0"/>
                </a:lnTo>
                <a:lnTo>
                  <a:pt x="0" y="496061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7367" y="2304288"/>
            <a:ext cx="4180840" cy="1818639"/>
          </a:xfrm>
          <a:custGeom>
            <a:avLst/>
            <a:gdLst/>
            <a:ahLst/>
            <a:cxnLst/>
            <a:rect l="l" t="t" r="r" b="b"/>
            <a:pathLst>
              <a:path w="4180840" h="1818639">
                <a:moveTo>
                  <a:pt x="3877299" y="0"/>
                </a:moveTo>
                <a:lnTo>
                  <a:pt x="303032" y="0"/>
                </a:lnTo>
                <a:lnTo>
                  <a:pt x="278178" y="1004"/>
                </a:lnTo>
                <a:lnTo>
                  <a:pt x="230208" y="8806"/>
                </a:lnTo>
                <a:lnTo>
                  <a:pt x="185075" y="23812"/>
                </a:lnTo>
                <a:lnTo>
                  <a:pt x="143405" y="45399"/>
                </a:lnTo>
                <a:lnTo>
                  <a:pt x="105819" y="72943"/>
                </a:lnTo>
                <a:lnTo>
                  <a:pt x="72943" y="105819"/>
                </a:lnTo>
                <a:lnTo>
                  <a:pt x="45399" y="143405"/>
                </a:lnTo>
                <a:lnTo>
                  <a:pt x="23812" y="185075"/>
                </a:lnTo>
                <a:lnTo>
                  <a:pt x="8806" y="230208"/>
                </a:lnTo>
                <a:lnTo>
                  <a:pt x="1004" y="278178"/>
                </a:lnTo>
                <a:lnTo>
                  <a:pt x="0" y="303032"/>
                </a:lnTo>
                <a:lnTo>
                  <a:pt x="0" y="1515105"/>
                </a:lnTo>
                <a:lnTo>
                  <a:pt x="3966" y="1564257"/>
                </a:lnTo>
                <a:lnTo>
                  <a:pt x="15448" y="1610883"/>
                </a:lnTo>
                <a:lnTo>
                  <a:pt x="33822" y="1654359"/>
                </a:lnTo>
                <a:lnTo>
                  <a:pt x="58466" y="1694063"/>
                </a:lnTo>
                <a:lnTo>
                  <a:pt x="88753" y="1729370"/>
                </a:lnTo>
                <a:lnTo>
                  <a:pt x="124062" y="1759656"/>
                </a:lnTo>
                <a:lnTo>
                  <a:pt x="163768" y="1784298"/>
                </a:lnTo>
                <a:lnTo>
                  <a:pt x="207248" y="1802672"/>
                </a:lnTo>
                <a:lnTo>
                  <a:pt x="253877" y="1814153"/>
                </a:lnTo>
                <a:lnTo>
                  <a:pt x="303032" y="1818119"/>
                </a:lnTo>
                <a:lnTo>
                  <a:pt x="3877299" y="1818119"/>
                </a:lnTo>
                <a:lnTo>
                  <a:pt x="3926454" y="1814153"/>
                </a:lnTo>
                <a:lnTo>
                  <a:pt x="3973083" y="1802672"/>
                </a:lnTo>
                <a:lnTo>
                  <a:pt x="4016562" y="1784298"/>
                </a:lnTo>
                <a:lnTo>
                  <a:pt x="4056269" y="1759656"/>
                </a:lnTo>
                <a:lnTo>
                  <a:pt x="4091577" y="1729370"/>
                </a:lnTo>
                <a:lnTo>
                  <a:pt x="4121865" y="1694063"/>
                </a:lnTo>
                <a:lnTo>
                  <a:pt x="4146509" y="1654359"/>
                </a:lnTo>
                <a:lnTo>
                  <a:pt x="4164883" y="1610883"/>
                </a:lnTo>
                <a:lnTo>
                  <a:pt x="4176365" y="1564257"/>
                </a:lnTo>
                <a:lnTo>
                  <a:pt x="4180331" y="1515105"/>
                </a:lnTo>
                <a:lnTo>
                  <a:pt x="4180331" y="303032"/>
                </a:lnTo>
                <a:lnTo>
                  <a:pt x="4176365" y="253877"/>
                </a:lnTo>
                <a:lnTo>
                  <a:pt x="4164883" y="207248"/>
                </a:lnTo>
                <a:lnTo>
                  <a:pt x="4146509" y="163768"/>
                </a:lnTo>
                <a:lnTo>
                  <a:pt x="4121865" y="124062"/>
                </a:lnTo>
                <a:lnTo>
                  <a:pt x="4091577" y="88753"/>
                </a:lnTo>
                <a:lnTo>
                  <a:pt x="4056269" y="58466"/>
                </a:lnTo>
                <a:lnTo>
                  <a:pt x="4016562" y="33822"/>
                </a:lnTo>
                <a:lnTo>
                  <a:pt x="3973083" y="15448"/>
                </a:lnTo>
                <a:lnTo>
                  <a:pt x="3926454" y="3966"/>
                </a:lnTo>
                <a:lnTo>
                  <a:pt x="387729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0822" y="652005"/>
            <a:ext cx="814235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-363220" algn="ctr">
              <a:lnSpc>
                <a:spcPct val="100000"/>
              </a:lnSpc>
            </a:pPr>
            <a:r>
              <a:rPr lang="ru-RU" sz="2700" spc="-5" dirty="0" smtClean="0"/>
              <a:t>Фидуциарные стандарты ЗКФ, </a:t>
            </a:r>
            <a:br>
              <a:rPr lang="ru-RU" sz="2700" spc="-5" dirty="0" smtClean="0"/>
            </a:br>
            <a:r>
              <a:rPr lang="ru-RU" sz="2700" spc="-5" dirty="0" smtClean="0"/>
              <a:t>СЭТ и гендерная политика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2082" y="1706256"/>
            <a:ext cx="3936365" cy="206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01445">
              <a:lnSpc>
                <a:spcPct val="100000"/>
              </a:lnSpc>
            </a:pPr>
            <a:r>
              <a:rPr lang="ru-RU" sz="1800" b="1" spc="-20" dirty="0" smtClean="0">
                <a:latin typeface="Corbel"/>
                <a:cs typeface="Corbel"/>
              </a:rPr>
              <a:t>Экологические и социальные требования</a:t>
            </a:r>
            <a:endParaRPr sz="1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lang="ru-RU" sz="1800" b="1" spc="-15" dirty="0" smtClean="0">
                <a:latin typeface="Corbel"/>
                <a:cs typeface="Corbel"/>
              </a:rPr>
              <a:t>Институциональный уровень</a:t>
            </a:r>
            <a:r>
              <a:rPr sz="1800" b="1" dirty="0" smtClean="0">
                <a:latin typeface="Corbel"/>
                <a:cs typeface="Corbel"/>
              </a:rPr>
              <a:t>:</a:t>
            </a:r>
            <a:endParaRPr sz="1800" dirty="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  <a:buFont typeface="Wingdings"/>
              <a:buChar char=""/>
              <a:tabLst>
                <a:tab pos="240029" algn="l"/>
              </a:tabLst>
            </a:pPr>
            <a:r>
              <a:rPr lang="ru-RU" sz="1800" b="1" spc="-105" dirty="0" smtClean="0">
                <a:latin typeface="Corbel"/>
                <a:cs typeface="Corbel"/>
              </a:rPr>
              <a:t>Стандарт </a:t>
            </a:r>
            <a:r>
              <a:rPr sz="1800" b="1" spc="-10" dirty="0" smtClean="0">
                <a:latin typeface="Corbel"/>
                <a:cs typeface="Corbel"/>
              </a:rPr>
              <a:t>(</a:t>
            </a:r>
            <a:r>
              <a:rPr sz="1800" b="1" spc="-20" dirty="0">
                <a:latin typeface="Corbel"/>
                <a:cs typeface="Corbel"/>
              </a:rPr>
              <a:t>P</a:t>
            </a:r>
            <a:r>
              <a:rPr sz="1800" b="1" spc="-35" dirty="0">
                <a:latin typeface="Corbel"/>
                <a:cs typeface="Corbel"/>
              </a:rPr>
              <a:t>S</a:t>
            </a:r>
            <a:r>
              <a:rPr sz="1800" b="1" spc="-10" dirty="0">
                <a:latin typeface="Corbel"/>
                <a:cs typeface="Corbel"/>
              </a:rPr>
              <a:t>)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Corbel"/>
                <a:cs typeface="Corbel"/>
              </a:rPr>
              <a:t>1</a:t>
            </a:r>
            <a:r>
              <a:rPr sz="1800" b="1" dirty="0">
                <a:latin typeface="Corbel"/>
                <a:cs typeface="Corbel"/>
              </a:rPr>
              <a:t>: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lang="ru-RU" sz="1800" spc="-10" dirty="0" smtClean="0">
                <a:latin typeface="Corbel"/>
                <a:cs typeface="Corbel"/>
              </a:rPr>
              <a:t>Оценка и управление социальными и экологическими рисками (</a:t>
            </a:r>
            <a:r>
              <a:rPr lang="en-US" sz="1800" spc="-10" dirty="0" smtClean="0">
                <a:latin typeface="Corbel"/>
                <a:cs typeface="Corbel"/>
              </a:rPr>
              <a:t>PS1-8</a:t>
            </a:r>
            <a:r>
              <a:rPr lang="ru-RU" sz="1800" spc="-10" dirty="0" smtClean="0">
                <a:latin typeface="Corbel"/>
                <a:cs typeface="Corbel"/>
              </a:rPr>
              <a:t>)</a:t>
            </a:r>
            <a:r>
              <a:rPr lang="en-US" sz="1800" spc="-10" dirty="0" smtClean="0">
                <a:latin typeface="Corbel"/>
                <a:cs typeface="Corbel"/>
              </a:rPr>
              <a:t> </a:t>
            </a:r>
            <a:r>
              <a:rPr lang="ru-RU" spc="-10" dirty="0" smtClean="0">
                <a:latin typeface="Corbel"/>
                <a:cs typeface="Corbel"/>
              </a:rPr>
              <a:t>посредством Системы социально-экологического управления 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2087" y="4297974"/>
            <a:ext cx="3984625" cy="2132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10" dirty="0" smtClean="0">
                <a:latin typeface="Corbel"/>
                <a:cs typeface="Corbel"/>
              </a:rPr>
              <a:t>Проектный уровень</a:t>
            </a:r>
            <a:r>
              <a:rPr sz="1600" b="1" spc="-5" dirty="0" smtClean="0">
                <a:latin typeface="Corbel"/>
                <a:cs typeface="Corbel"/>
              </a:rPr>
              <a:t>:</a:t>
            </a:r>
            <a:endParaRPr sz="1600" dirty="0">
              <a:latin typeface="Corbel"/>
              <a:cs typeface="Corbel"/>
            </a:endParaRPr>
          </a:p>
          <a:p>
            <a:pPr marL="186055" indent="-173355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186690" algn="l"/>
              </a:tabLst>
            </a:pPr>
            <a:r>
              <a:rPr sz="1400" b="1" spc="-5" dirty="0">
                <a:latin typeface="Corbel"/>
                <a:cs typeface="Corbel"/>
              </a:rPr>
              <a:t>P</a:t>
            </a:r>
            <a:r>
              <a:rPr sz="1400" b="1" spc="5" dirty="0">
                <a:latin typeface="Corbel"/>
                <a:cs typeface="Corbel"/>
              </a:rPr>
              <a:t>S</a:t>
            </a:r>
            <a:r>
              <a:rPr sz="1400" b="1" spc="-5" dirty="0">
                <a:latin typeface="Corbel"/>
                <a:cs typeface="Corbel"/>
              </a:rPr>
              <a:t>2</a:t>
            </a:r>
            <a:r>
              <a:rPr sz="1400" dirty="0">
                <a:latin typeface="Corbel"/>
                <a:cs typeface="Corbel"/>
              </a:rPr>
              <a:t>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Corbel"/>
                <a:cs typeface="Corbel"/>
              </a:rPr>
              <a:t>Труд и условия труда</a:t>
            </a:r>
            <a:endParaRPr sz="1400" dirty="0">
              <a:latin typeface="Corbel"/>
              <a:cs typeface="Corbel"/>
            </a:endParaRPr>
          </a:p>
          <a:p>
            <a:pPr marL="186055" indent="-173355">
              <a:lnSpc>
                <a:spcPct val="100000"/>
              </a:lnSpc>
              <a:spcBef>
                <a:spcPts val="165"/>
              </a:spcBef>
              <a:buFont typeface="Wingdings"/>
              <a:buChar char=""/>
              <a:tabLst>
                <a:tab pos="186690" algn="l"/>
              </a:tabLst>
            </a:pPr>
            <a:r>
              <a:rPr sz="1400" b="1" spc="-5" dirty="0">
                <a:latin typeface="Corbel"/>
                <a:cs typeface="Corbel"/>
              </a:rPr>
              <a:t>P</a:t>
            </a:r>
            <a:r>
              <a:rPr sz="1400" b="1" spc="5" dirty="0">
                <a:latin typeface="Corbel"/>
                <a:cs typeface="Corbel"/>
              </a:rPr>
              <a:t>S</a:t>
            </a:r>
            <a:r>
              <a:rPr sz="1400" b="1" spc="-5" dirty="0">
                <a:latin typeface="Corbel"/>
                <a:cs typeface="Corbel"/>
              </a:rPr>
              <a:t>3</a:t>
            </a:r>
            <a:r>
              <a:rPr sz="1400" dirty="0">
                <a:latin typeface="Corbel"/>
                <a:cs typeface="Corbel"/>
              </a:rPr>
              <a:t>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latin typeface="Corbel"/>
                <a:cs typeface="Corbel"/>
              </a:rPr>
              <a:t>Эффективность исп. ресурсов и предотвращение загрязнений</a:t>
            </a:r>
            <a:endParaRPr sz="1400" dirty="0">
              <a:latin typeface="Corbel"/>
              <a:cs typeface="Corbel"/>
            </a:endParaRPr>
          </a:p>
          <a:p>
            <a:pPr marL="186055" indent="-173355">
              <a:lnSpc>
                <a:spcPct val="100000"/>
              </a:lnSpc>
              <a:spcBef>
                <a:spcPts val="165"/>
              </a:spcBef>
              <a:buFont typeface="Wingdings"/>
              <a:buChar char=""/>
              <a:tabLst>
                <a:tab pos="186690" algn="l"/>
              </a:tabLst>
            </a:pPr>
            <a:r>
              <a:rPr sz="1400" b="1" spc="-5" dirty="0">
                <a:latin typeface="Corbel"/>
                <a:cs typeface="Corbel"/>
              </a:rPr>
              <a:t>P</a:t>
            </a:r>
            <a:r>
              <a:rPr sz="1400" b="1" spc="5" dirty="0">
                <a:latin typeface="Corbel"/>
                <a:cs typeface="Corbel"/>
              </a:rPr>
              <a:t>S</a:t>
            </a:r>
            <a:r>
              <a:rPr sz="1400" b="1" dirty="0">
                <a:latin typeface="Corbel"/>
                <a:cs typeface="Corbel"/>
              </a:rPr>
              <a:t>4</a:t>
            </a:r>
            <a:r>
              <a:rPr sz="1400" dirty="0">
                <a:latin typeface="Corbel"/>
                <a:cs typeface="Corbel"/>
              </a:rPr>
              <a:t>: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Corbel"/>
                <a:cs typeface="Corbel"/>
              </a:rPr>
              <a:t>Здоровье и безопасность сообщества</a:t>
            </a:r>
            <a:endParaRPr sz="1400" dirty="0">
              <a:latin typeface="Corbel"/>
              <a:cs typeface="Corbel"/>
            </a:endParaRPr>
          </a:p>
          <a:p>
            <a:pPr marL="186055" indent="-173355">
              <a:lnSpc>
                <a:spcPct val="100000"/>
              </a:lnSpc>
              <a:spcBef>
                <a:spcPts val="165"/>
              </a:spcBef>
              <a:buFont typeface="Wingdings"/>
              <a:buChar char=""/>
              <a:tabLst>
                <a:tab pos="186690" algn="l"/>
              </a:tabLst>
            </a:pPr>
            <a:r>
              <a:rPr sz="1400" b="1" spc="-5" dirty="0">
                <a:latin typeface="Corbel"/>
                <a:cs typeface="Corbel"/>
              </a:rPr>
              <a:t>P</a:t>
            </a:r>
            <a:r>
              <a:rPr sz="1400" b="1" spc="5" dirty="0">
                <a:latin typeface="Corbel"/>
                <a:cs typeface="Corbel"/>
              </a:rPr>
              <a:t>S</a:t>
            </a:r>
            <a:r>
              <a:rPr sz="1400" b="1" spc="-5" dirty="0">
                <a:latin typeface="Corbel"/>
                <a:cs typeface="Corbel"/>
              </a:rPr>
              <a:t>5</a:t>
            </a:r>
            <a:r>
              <a:rPr sz="1400" dirty="0">
                <a:latin typeface="Corbel"/>
                <a:cs typeface="Corbel"/>
              </a:rPr>
              <a:t>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Corbel"/>
                <a:cs typeface="Corbel"/>
              </a:rPr>
              <a:t>Изъятие земли и принудит. переселение</a:t>
            </a:r>
            <a:endParaRPr sz="1400" dirty="0">
              <a:latin typeface="Corbel"/>
              <a:cs typeface="Corbel"/>
            </a:endParaRPr>
          </a:p>
          <a:p>
            <a:pPr marL="186055" marR="330200" indent="-173355">
              <a:lnSpc>
                <a:spcPct val="110000"/>
              </a:lnSpc>
              <a:buFont typeface="Wingdings"/>
              <a:buChar char=""/>
              <a:tabLst>
                <a:tab pos="186690" algn="l"/>
              </a:tabLst>
            </a:pPr>
            <a:r>
              <a:rPr sz="1400" b="1" spc="-5" dirty="0">
                <a:latin typeface="Corbel"/>
                <a:cs typeface="Corbel"/>
              </a:rPr>
              <a:t>P</a:t>
            </a:r>
            <a:r>
              <a:rPr sz="1400" b="1" spc="5" dirty="0">
                <a:latin typeface="Corbel"/>
                <a:cs typeface="Corbel"/>
              </a:rPr>
              <a:t>S</a:t>
            </a:r>
            <a:r>
              <a:rPr sz="1400" b="1" spc="-10" dirty="0">
                <a:latin typeface="Corbel"/>
                <a:cs typeface="Corbel"/>
              </a:rPr>
              <a:t>6</a:t>
            </a:r>
            <a:r>
              <a:rPr sz="1400" dirty="0">
                <a:latin typeface="Corbel"/>
                <a:cs typeface="Corbel"/>
              </a:rPr>
              <a:t>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Corbel"/>
                <a:cs typeface="Corbel"/>
              </a:rPr>
              <a:t>Сохранение биоразнообразия</a:t>
            </a:r>
            <a:endParaRPr sz="1400" dirty="0">
              <a:latin typeface="Corbel"/>
              <a:cs typeface="Corbel"/>
            </a:endParaRPr>
          </a:p>
          <a:p>
            <a:pPr marL="186055" indent="-173355">
              <a:lnSpc>
                <a:spcPct val="100000"/>
              </a:lnSpc>
              <a:spcBef>
                <a:spcPts val="165"/>
              </a:spcBef>
              <a:buFont typeface="Wingdings"/>
              <a:buChar char=""/>
              <a:tabLst>
                <a:tab pos="186690" algn="l"/>
              </a:tabLst>
            </a:pPr>
            <a:r>
              <a:rPr sz="1400" b="1" spc="-5" dirty="0">
                <a:latin typeface="Corbel"/>
                <a:cs typeface="Corbel"/>
              </a:rPr>
              <a:t>P</a:t>
            </a:r>
            <a:r>
              <a:rPr sz="1400" b="1" spc="5" dirty="0">
                <a:latin typeface="Corbel"/>
                <a:cs typeface="Corbel"/>
              </a:rPr>
              <a:t>S</a:t>
            </a:r>
            <a:r>
              <a:rPr sz="1400" b="1" spc="-5" dirty="0">
                <a:latin typeface="Corbel"/>
                <a:cs typeface="Corbel"/>
              </a:rPr>
              <a:t>7</a:t>
            </a:r>
            <a:r>
              <a:rPr sz="1400" dirty="0">
                <a:latin typeface="Corbel"/>
                <a:cs typeface="Corbel"/>
              </a:rPr>
              <a:t>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Corbel"/>
                <a:cs typeface="Corbel"/>
              </a:rPr>
              <a:t>Коренные жители</a:t>
            </a:r>
            <a:endParaRPr sz="1400" dirty="0">
              <a:latin typeface="Corbel"/>
              <a:cs typeface="Corbel"/>
            </a:endParaRPr>
          </a:p>
          <a:p>
            <a:pPr marL="186055" indent="-173355">
              <a:lnSpc>
                <a:spcPct val="100000"/>
              </a:lnSpc>
              <a:spcBef>
                <a:spcPts val="165"/>
              </a:spcBef>
              <a:buFont typeface="Wingdings"/>
              <a:buChar char=""/>
              <a:tabLst>
                <a:tab pos="186690" algn="l"/>
              </a:tabLst>
            </a:pPr>
            <a:r>
              <a:rPr sz="1400" b="1" spc="-5" dirty="0" smtClean="0">
                <a:latin typeface="Corbel"/>
                <a:cs typeface="Corbel"/>
              </a:rPr>
              <a:t>P</a:t>
            </a:r>
            <a:r>
              <a:rPr sz="1400" b="1" spc="5" dirty="0" smtClean="0">
                <a:latin typeface="Corbel"/>
                <a:cs typeface="Corbel"/>
              </a:rPr>
              <a:t>S</a:t>
            </a:r>
            <a:r>
              <a:rPr sz="1400" b="1" spc="-5" dirty="0" smtClean="0">
                <a:latin typeface="Corbel"/>
                <a:cs typeface="Corbel"/>
              </a:rPr>
              <a:t>8</a:t>
            </a:r>
            <a:r>
              <a:rPr sz="1400" dirty="0" smtClean="0">
                <a:latin typeface="Corbel"/>
                <a:cs typeface="Corbel"/>
              </a:rPr>
              <a:t>:</a:t>
            </a:r>
            <a:r>
              <a:rPr lang="kk-KZ" sz="1400" spc="14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Corbel"/>
                <a:cs typeface="Corbel"/>
              </a:rPr>
              <a:t>Культурное нас</a:t>
            </a:r>
            <a:r>
              <a:rPr lang="kk-KZ" sz="1400" dirty="0" smtClean="0">
                <a:latin typeface="Corbel"/>
                <a:cs typeface="Corbel"/>
              </a:rPr>
              <a:t>ледие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8473" y="6592309"/>
            <a:ext cx="12382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Corbel"/>
                <a:cs typeface="Corbel"/>
              </a:rPr>
              <a:t>2</a:t>
            </a:r>
            <a:r>
              <a:rPr sz="800" dirty="0">
                <a:latin typeface="Corbel"/>
                <a:cs typeface="Corbel"/>
              </a:rPr>
              <a:t>3</a:t>
            </a:r>
            <a:endParaRPr sz="8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930" y="5761586"/>
            <a:ext cx="3165475" cy="85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04">
              <a:lnSpc>
                <a:spcPct val="100000"/>
              </a:lnSpc>
            </a:pPr>
            <a:r>
              <a:rPr lang="ru-RU" sz="1800" b="1" dirty="0" smtClean="0">
                <a:latin typeface="Corbel"/>
                <a:cs typeface="Corbel"/>
              </a:rPr>
              <a:t>Гендерная политика</a:t>
            </a:r>
            <a:endParaRPr sz="1800" dirty="0">
              <a:latin typeface="Corbel"/>
              <a:cs typeface="Corbel"/>
            </a:endParaRPr>
          </a:p>
          <a:p>
            <a:pPr marL="409575" marR="398145" indent="-19685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410209" algn="l"/>
              </a:tabLst>
            </a:pPr>
            <a:r>
              <a:rPr lang="ru-RU" sz="1800" spc="-80" dirty="0" smtClean="0">
                <a:latin typeface="Corbel"/>
                <a:cs typeface="Corbel"/>
              </a:rPr>
              <a:t>Политика, процедуры, компетенции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8451" y="5444045"/>
            <a:ext cx="0" cy="1081405"/>
          </a:xfrm>
          <a:custGeom>
            <a:avLst/>
            <a:gdLst/>
            <a:ahLst/>
            <a:cxnLst/>
            <a:rect l="l" t="t" r="r" b="b"/>
            <a:pathLst>
              <a:path h="1081404">
                <a:moveTo>
                  <a:pt x="0" y="0"/>
                </a:moveTo>
                <a:lnTo>
                  <a:pt x="0" y="1081241"/>
                </a:lnTo>
              </a:path>
            </a:pathLst>
          </a:custGeom>
          <a:ln w="38099">
            <a:solidFill>
              <a:srgbClr val="246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5333" y="1565910"/>
            <a:ext cx="0" cy="4956810"/>
          </a:xfrm>
          <a:custGeom>
            <a:avLst/>
            <a:gdLst/>
            <a:ahLst/>
            <a:cxnLst/>
            <a:rect l="l" t="t" r="r" b="b"/>
            <a:pathLst>
              <a:path h="4956809">
                <a:moveTo>
                  <a:pt x="0" y="0"/>
                </a:moveTo>
                <a:lnTo>
                  <a:pt x="0" y="4956215"/>
                </a:lnTo>
              </a:path>
            </a:pathLst>
          </a:custGeom>
          <a:ln w="38099">
            <a:solidFill>
              <a:srgbClr val="246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09247"/>
              </p:ext>
            </p:extLst>
          </p:nvPr>
        </p:nvGraphicFramePr>
        <p:xfrm>
          <a:off x="568451" y="1556004"/>
          <a:ext cx="3144773" cy="4132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4773"/>
              </a:tblGrid>
              <a:tr h="1317082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lang="ru-RU" sz="1800" b="1" spc="-10" dirty="0" smtClean="0">
                          <a:latin typeface="Corbel"/>
                          <a:cs typeface="Corbel"/>
                        </a:rPr>
                        <a:t>Базовые фидуциарные стандарты</a:t>
                      </a:r>
                      <a:endParaRPr sz="1800" dirty="0">
                        <a:latin typeface="Corbel"/>
                        <a:cs typeface="Corbel"/>
                      </a:endParaRPr>
                    </a:p>
                    <a:p>
                      <a:pPr marL="390525" marR="562610" indent="-1968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lang="ru-RU" sz="1800" spc="-35" dirty="0" smtClean="0">
                          <a:latin typeface="Corbel"/>
                          <a:cs typeface="Corbel"/>
                        </a:rPr>
                        <a:t>Ключевые адм. и фин. способности</a:t>
                      </a:r>
                      <a:endParaRPr sz="1800" dirty="0">
                        <a:latin typeface="Corbel"/>
                        <a:cs typeface="Corbel"/>
                      </a:endParaRPr>
                    </a:p>
                    <a:p>
                      <a:pPr marL="390525" marR="1059180" indent="-1968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lang="ru-RU" sz="1800" spc="-125" dirty="0" smtClean="0">
                          <a:latin typeface="Corbel"/>
                          <a:cs typeface="Corbel"/>
                        </a:rPr>
                        <a:t>Прозрачность и подотчетность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38099">
                      <a:solidFill>
                        <a:srgbClr val="24634F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</a:tr>
              <a:tr h="205259">
                <a:tc>
                  <a:txBody>
                    <a:bodyPr/>
                    <a:lstStyle/>
                    <a:p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0" marB="0"/>
                </a:tc>
              </a:tr>
              <a:tr h="1569855">
                <a:tc>
                  <a:txBody>
                    <a:bodyPr/>
                    <a:lstStyle/>
                    <a:p>
                      <a:pPr marL="186055" marR="870585">
                        <a:lnSpc>
                          <a:spcPct val="100000"/>
                        </a:lnSpc>
                      </a:pPr>
                      <a:r>
                        <a:rPr lang="ru-RU" sz="1800" b="1" spc="5" dirty="0" smtClean="0">
                          <a:latin typeface="Corbel"/>
                          <a:cs typeface="Corbel"/>
                        </a:rPr>
                        <a:t>Спец. фидуциарные стандарты</a:t>
                      </a:r>
                      <a:endParaRPr sz="1800" dirty="0">
                        <a:latin typeface="Corbel"/>
                        <a:cs typeface="Corbel"/>
                      </a:endParaRPr>
                    </a:p>
                    <a:p>
                      <a:pPr marL="368935" indent="-173355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r>
                        <a:rPr lang="ru-RU" sz="1800" spc="5" dirty="0" smtClean="0">
                          <a:latin typeface="Corbel"/>
                          <a:cs typeface="Corbel"/>
                        </a:rPr>
                        <a:t>Управление</a:t>
                      </a:r>
                      <a:r>
                        <a:rPr lang="ru-RU" sz="1800" spc="5" baseline="0" dirty="0" smtClean="0">
                          <a:latin typeface="Corbel"/>
                          <a:cs typeface="Corbel"/>
                        </a:rPr>
                        <a:t> проектом</a:t>
                      </a:r>
                      <a:endParaRPr sz="1800" dirty="0" smtClean="0">
                        <a:latin typeface="Corbel"/>
                        <a:cs typeface="Corbel"/>
                      </a:endParaRPr>
                    </a:p>
                    <a:p>
                      <a:pPr marL="368935" marR="135890" indent="-17335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r>
                        <a:rPr lang="ru-RU" sz="1800" spc="-5" dirty="0" smtClean="0">
                          <a:latin typeface="Corbel"/>
                          <a:cs typeface="Corbel"/>
                        </a:rPr>
                        <a:t>Выделение грантов и механизмы </a:t>
                      </a:r>
                      <a:r>
                        <a:rPr lang="ru-RU" sz="1800" spc="-5" dirty="0" err="1" smtClean="0">
                          <a:latin typeface="Corbel"/>
                          <a:cs typeface="Corbel"/>
                        </a:rPr>
                        <a:t>распред-ния</a:t>
                      </a:r>
                      <a:endParaRPr sz="1800" dirty="0" smtClean="0">
                        <a:latin typeface="Corbel"/>
                        <a:cs typeface="Corbel"/>
                      </a:endParaRPr>
                    </a:p>
                    <a:p>
                      <a:pPr marL="368935" indent="-17335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69570" algn="l"/>
                        </a:tabLst>
                      </a:pPr>
                      <a:r>
                        <a:rPr lang="ru-RU" sz="1800" dirty="0" smtClean="0">
                          <a:latin typeface="Corbel"/>
                          <a:cs typeface="Corbel"/>
                        </a:rPr>
                        <a:t>Кредитование или комбинирование</a:t>
                      </a:r>
                      <a:r>
                        <a:rPr lang="ru-RU" sz="1800" baseline="0" dirty="0" smtClean="0">
                          <a:latin typeface="Corbel"/>
                          <a:cs typeface="Corbel"/>
                        </a:rPr>
                        <a:t> средств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38099">
                      <a:solidFill>
                        <a:srgbClr val="24634F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22" y="652005"/>
            <a:ext cx="8142355" cy="767723"/>
          </a:xfrm>
          <a:prstGeom prst="rect">
            <a:avLst/>
          </a:prstGeom>
        </p:spPr>
        <p:txBody>
          <a:bodyPr vert="horz" wrap="square" lIns="0" tIns="303098" rIns="0" bIns="0" rtlCol="0">
            <a:spAutoFit/>
          </a:bodyPr>
          <a:lstStyle/>
          <a:p>
            <a:pPr marL="2477135">
              <a:lnSpc>
                <a:spcPct val="100000"/>
              </a:lnSpc>
            </a:pPr>
            <a:r>
              <a:rPr lang="ru-RU" spc="5" dirty="0" smtClean="0"/>
              <a:t>Кто подлежит аккредитации?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808480" y="6592310"/>
            <a:ext cx="13017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Corbel"/>
                <a:cs typeface="Corbel"/>
              </a:rPr>
              <a:t>2</a:t>
            </a:r>
            <a:r>
              <a:rPr sz="800" dirty="0">
                <a:latin typeface="Corbel"/>
                <a:cs typeface="Corbel"/>
              </a:rPr>
              <a:t>4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059" y="1633104"/>
            <a:ext cx="7167880" cy="492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765" algn="just">
              <a:lnSpc>
                <a:spcPct val="100000"/>
              </a:lnSpc>
            </a:pPr>
            <a:r>
              <a:rPr lang="ru-RU" sz="1800" b="1" spc="5" dirty="0" smtClean="0">
                <a:solidFill>
                  <a:srgbClr val="24634F"/>
                </a:solidFill>
                <a:latin typeface="Corbel"/>
                <a:cs typeface="Corbel"/>
              </a:rPr>
              <a:t>Любые организации</a:t>
            </a:r>
            <a:r>
              <a:rPr sz="1800" spc="-5" dirty="0" smtClean="0">
                <a:latin typeface="Corbel"/>
                <a:cs typeface="Corbel"/>
              </a:rPr>
              <a:t>,</a:t>
            </a:r>
            <a:r>
              <a:rPr sz="1800" spc="-65" dirty="0" smtClean="0"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latin typeface="Corbel"/>
                <a:cs typeface="Corbel"/>
              </a:rPr>
              <a:t>включая международные, региональные, национальные</a:t>
            </a:r>
            <a:r>
              <a:rPr lang="ru-RU" dirty="0" smtClean="0">
                <a:latin typeface="Corbel"/>
                <a:cs typeface="Corbel"/>
              </a:rPr>
              <a:t>, </a:t>
            </a:r>
            <a:r>
              <a:rPr lang="ru-RU" dirty="0" err="1" smtClean="0">
                <a:latin typeface="Corbel"/>
                <a:cs typeface="Corbel"/>
              </a:rPr>
              <a:t>суб</a:t>
            </a:r>
            <a:r>
              <a:rPr lang="ru-RU" dirty="0" smtClean="0">
                <a:latin typeface="Corbel"/>
                <a:cs typeface="Corbel"/>
              </a:rPr>
              <a:t>-национальные, государственные и частные, могут подать на аккредитацию через один из следующих режимов:</a:t>
            </a:r>
            <a:endParaRPr sz="1800" dirty="0">
              <a:latin typeface="Corbel"/>
              <a:cs typeface="Corbel"/>
            </a:endParaRPr>
          </a:p>
          <a:p>
            <a:pPr marL="12700" algn="just">
              <a:lnSpc>
                <a:spcPct val="100000"/>
              </a:lnSpc>
              <a:spcBef>
                <a:spcPts val="1405"/>
              </a:spcBef>
            </a:pPr>
            <a:r>
              <a:rPr lang="ru-RU" sz="1800" b="1" spc="-15" dirty="0" smtClean="0">
                <a:solidFill>
                  <a:srgbClr val="24634F"/>
                </a:solidFill>
                <a:latin typeface="Corbel"/>
                <a:cs typeface="Corbel"/>
              </a:rPr>
              <a:t>Режим прямого доступа:</a:t>
            </a:r>
            <a:r>
              <a:rPr sz="1800" spc="-75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Corbel"/>
                <a:cs typeface="Times New Roman"/>
              </a:rPr>
              <a:t>д</a:t>
            </a:r>
            <a:r>
              <a:rPr lang="ru-RU" sz="1800" dirty="0" smtClean="0">
                <a:latin typeface="Corbel"/>
                <a:cs typeface="Corbel"/>
              </a:rPr>
              <a:t>ля региональных, национальны или </a:t>
            </a:r>
            <a:br>
              <a:rPr lang="ru-RU" sz="1800" dirty="0" smtClean="0">
                <a:latin typeface="Corbel"/>
                <a:cs typeface="Corbel"/>
              </a:rPr>
            </a:br>
            <a:r>
              <a:rPr lang="ru-RU" sz="1800" dirty="0" err="1" smtClean="0">
                <a:latin typeface="Corbel"/>
                <a:cs typeface="Corbel"/>
              </a:rPr>
              <a:t>суб</a:t>
            </a:r>
            <a:r>
              <a:rPr lang="ru-RU" sz="1800" dirty="0" smtClean="0">
                <a:latin typeface="Corbel"/>
                <a:cs typeface="Corbel"/>
              </a:rPr>
              <a:t>-национальных</a:t>
            </a:r>
            <a:r>
              <a:rPr lang="ru-RU" dirty="0" smtClean="0">
                <a:latin typeface="Corbel"/>
                <a:cs typeface="Corbel"/>
              </a:rPr>
              <a:t> организаций</a:t>
            </a:r>
            <a:endParaRPr sz="1800" dirty="0">
              <a:latin typeface="Corbel"/>
              <a:cs typeface="Corbel"/>
            </a:endParaRPr>
          </a:p>
          <a:p>
            <a:pPr marL="240665" marR="5080" indent="-227965" algn="just">
              <a:lnSpc>
                <a:spcPct val="100000"/>
              </a:lnSpc>
              <a:spcBef>
                <a:spcPts val="1410"/>
              </a:spcBef>
              <a:buFont typeface="Arial"/>
              <a:buChar char="–"/>
              <a:tabLst>
                <a:tab pos="241300" algn="l"/>
              </a:tabLst>
            </a:pPr>
            <a:r>
              <a:rPr lang="ru-RU" sz="1600" spc="-15" dirty="0" smtClean="0">
                <a:latin typeface="Corbel"/>
                <a:cs typeface="Corbel"/>
              </a:rPr>
              <a:t>Организация должна приложить к своей заявке подтверждение того, что она номинирована УНО (Министерство энергетики РК)</a:t>
            </a:r>
            <a:r>
              <a:rPr sz="1600" spc="-15" dirty="0" smtClean="0">
                <a:latin typeface="Corbel"/>
                <a:cs typeface="Corbel"/>
              </a:rPr>
              <a:t>.</a:t>
            </a:r>
            <a:endParaRPr sz="1600" dirty="0">
              <a:latin typeface="Corbel"/>
              <a:cs typeface="Corbel"/>
            </a:endParaRPr>
          </a:p>
          <a:p>
            <a:pPr marL="241300" marR="106045" indent="-228600" algn="just">
              <a:lnSpc>
                <a:spcPct val="100000"/>
              </a:lnSpc>
              <a:spcBef>
                <a:spcPts val="1405"/>
              </a:spcBef>
              <a:buFont typeface="Arial"/>
              <a:buChar char="–"/>
              <a:tabLst>
                <a:tab pos="241300" algn="l"/>
              </a:tabLst>
            </a:pPr>
            <a:r>
              <a:rPr lang="ru-RU" sz="1600" spc="-15" dirty="0" smtClean="0">
                <a:latin typeface="Corbel"/>
                <a:cs typeface="Corbel"/>
              </a:rPr>
              <a:t>Организации могут получить техническую поддержку (помощь) от ЗКФ для подготовки к аккредитации.</a:t>
            </a:r>
            <a:endParaRPr sz="1600" dirty="0">
              <a:latin typeface="Corbel"/>
              <a:cs typeface="Corbel"/>
            </a:endParaRPr>
          </a:p>
          <a:p>
            <a:pPr marL="12700" marR="208279" algn="just">
              <a:lnSpc>
                <a:spcPct val="100000"/>
              </a:lnSpc>
              <a:spcBef>
                <a:spcPts val="1385"/>
              </a:spcBef>
            </a:pPr>
            <a:r>
              <a:rPr lang="ru-RU" sz="1800" b="1" spc="-15" dirty="0" smtClean="0">
                <a:solidFill>
                  <a:srgbClr val="24634F"/>
                </a:solidFill>
                <a:latin typeface="Corbel"/>
                <a:cs typeface="Corbel"/>
              </a:rPr>
              <a:t>Режим международного доступа</a:t>
            </a:r>
            <a:r>
              <a:rPr sz="1800" dirty="0" smtClean="0">
                <a:latin typeface="Corbel"/>
                <a:cs typeface="Corbel"/>
              </a:rPr>
              <a:t>:</a:t>
            </a:r>
            <a:r>
              <a:rPr sz="1800" spc="-90" dirty="0" smtClean="0"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latin typeface="Corbel"/>
                <a:cs typeface="Corbel"/>
              </a:rPr>
              <a:t>для международных организаций, включая агентства ООН, многосторонние банки развития, международные и финансовые институты и региональные организации.</a:t>
            </a:r>
            <a:endParaRPr sz="1800" dirty="0">
              <a:latin typeface="Corbel"/>
              <a:cs typeface="Corbel"/>
            </a:endParaRPr>
          </a:p>
          <a:p>
            <a:pPr marL="12700" marR="442595" indent="-635" algn="just">
              <a:lnSpc>
                <a:spcPct val="100000"/>
              </a:lnSpc>
              <a:spcBef>
                <a:spcPts val="1400"/>
              </a:spcBef>
            </a:pPr>
            <a:r>
              <a:rPr lang="ru-RU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/>
                <a:cs typeface="Corbel"/>
                <a:hlinkClick r:id="rId3"/>
              </a:rPr>
              <a:t>Сбор за рассмотрение заявки по аккредитации должен быть уплачен при подаче заявки</a:t>
            </a:r>
            <a:r>
              <a:rPr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/>
                <a:cs typeface="Corbel"/>
              </a:rPr>
              <a:t>.</a:t>
            </a:r>
            <a:endParaRPr sz="1800" u="sng" dirty="0">
              <a:solidFill>
                <a:schemeClr val="tx1">
                  <a:lumMod val="95000"/>
                  <a:lumOff val="5000"/>
                </a:schemeClr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22" y="652005"/>
            <a:ext cx="814235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1715" marR="5080" indent="-1579245" algn="r">
              <a:lnSpc>
                <a:spcPct val="100000"/>
              </a:lnSpc>
            </a:pPr>
            <a:r>
              <a:rPr lang="ru-RU" spc="5" dirty="0" smtClean="0"/>
              <a:t>Какие организации в приоритете при рассмотрении заявок?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1063" y="1674480"/>
            <a:ext cx="7453630" cy="419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endParaRPr sz="2000" dirty="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469900" algn="l"/>
              </a:tabLst>
            </a:pPr>
            <a:r>
              <a:rPr lang="ru-RU" sz="2200" spc="-25" dirty="0" smtClean="0">
                <a:latin typeface="Corbel"/>
                <a:cs typeface="Corbel"/>
              </a:rPr>
              <a:t>Национальные организации прямого доступа</a:t>
            </a:r>
            <a:endParaRPr sz="2200" dirty="0">
              <a:latin typeface="Corbel"/>
              <a:cs typeface="Corbel"/>
            </a:endParaRPr>
          </a:p>
          <a:p>
            <a:pPr marL="469900" indent="-457200" algn="just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69900" algn="l"/>
              </a:tabLst>
            </a:pPr>
            <a:r>
              <a:rPr lang="ru-RU" sz="2200" spc="-15" dirty="0" smtClean="0">
                <a:latin typeface="Corbel"/>
                <a:cs typeface="Corbel"/>
              </a:rPr>
              <a:t>Организации из Азиатско-Тихоокеанского и Восточно-Европейского регионов</a:t>
            </a:r>
            <a:endParaRPr sz="2200" dirty="0">
              <a:latin typeface="Corbel"/>
              <a:cs typeface="Corbel"/>
            </a:endParaRPr>
          </a:p>
          <a:p>
            <a:pPr marL="469900" marR="238760" indent="-457200" algn="just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69900" algn="l"/>
              </a:tabLst>
            </a:pPr>
            <a:r>
              <a:rPr lang="ru-RU" sz="2200" spc="-15" dirty="0" smtClean="0">
                <a:latin typeface="Corbel"/>
                <a:cs typeface="Corbel"/>
              </a:rPr>
              <a:t>Организации частного сектора, особенно</a:t>
            </a:r>
            <a:r>
              <a:rPr lang="ru-RU" sz="2200" spc="-15" dirty="0" smtClean="0">
                <a:latin typeface="Corbel"/>
                <a:cs typeface="Corbel"/>
              </a:rPr>
              <a:t> в развивающихся странах</a:t>
            </a:r>
            <a:endParaRPr sz="2200" dirty="0">
              <a:latin typeface="Corbel"/>
              <a:cs typeface="Corbel"/>
            </a:endParaRPr>
          </a:p>
          <a:p>
            <a:pPr marL="469900" marR="396875" indent="-4572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69900" algn="l"/>
              </a:tabLst>
            </a:pPr>
            <a:r>
              <a:rPr lang="ru-RU" sz="2200" spc="-15" dirty="0" smtClean="0">
                <a:latin typeface="Corbel"/>
                <a:cs typeface="Corbel"/>
              </a:rPr>
              <a:t>Организации, п</a:t>
            </a:r>
            <a:r>
              <a:rPr lang="ru-RU" sz="2200" spc="-15" dirty="0" smtClean="0">
                <a:latin typeface="Corbel"/>
                <a:cs typeface="Corbel"/>
              </a:rPr>
              <a:t>одающие заявки в ответ на спец. объявления ЗКФ</a:t>
            </a:r>
            <a:endParaRPr sz="2200" dirty="0">
              <a:latin typeface="Corbel"/>
              <a:cs typeface="Corbel"/>
            </a:endParaRPr>
          </a:p>
          <a:p>
            <a:pPr marL="469900" indent="-457200" algn="just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69900" algn="l"/>
              </a:tabLst>
            </a:pPr>
            <a:r>
              <a:rPr lang="ru-RU" sz="2200" spc="-15" dirty="0" smtClean="0">
                <a:latin typeface="Corbel"/>
                <a:cs typeface="Corbel"/>
              </a:rPr>
              <a:t>Организации, находящиеся в процессе работы над </a:t>
            </a:r>
            <a:r>
              <a:rPr lang="ru-RU" sz="2200" spc="-15" dirty="0" smtClean="0">
                <a:latin typeface="Corbel"/>
                <a:cs typeface="Corbel"/>
              </a:rPr>
              <a:t>своими </a:t>
            </a:r>
            <a:r>
              <a:rPr lang="ru-RU" sz="2200" spc="-15" dirty="0" smtClean="0">
                <a:latin typeface="Corbel"/>
                <a:cs typeface="Corbel"/>
              </a:rPr>
              <a:t>недостатками в части аккредитации</a:t>
            </a:r>
            <a:endParaRPr sz="2200" dirty="0">
              <a:latin typeface="Corbel"/>
              <a:cs typeface="Corbel"/>
            </a:endParaRPr>
          </a:p>
          <a:p>
            <a:pPr marL="469900" indent="-4572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69900" algn="l"/>
              </a:tabLst>
            </a:pPr>
            <a:r>
              <a:rPr lang="ru-RU" sz="2200" spc="-15" dirty="0" smtClean="0">
                <a:latin typeface="Corbel"/>
                <a:cs typeface="Corbel"/>
              </a:rPr>
              <a:t>Организации, запрашивающие </a:t>
            </a:r>
            <a:r>
              <a:rPr lang="ru-RU" sz="2200" spc="-15" dirty="0" err="1" smtClean="0">
                <a:latin typeface="Corbel"/>
                <a:cs typeface="Corbel"/>
              </a:rPr>
              <a:t>апргейд</a:t>
            </a:r>
            <a:r>
              <a:rPr lang="ru-RU" sz="2200" spc="-15" dirty="0" smtClean="0">
                <a:latin typeface="Corbel"/>
                <a:cs typeface="Corbel"/>
              </a:rPr>
              <a:t> (повышение)</a:t>
            </a:r>
            <a:endParaRPr sz="2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2727" y="1706880"/>
            <a:ext cx="2204085" cy="883919"/>
          </a:xfrm>
          <a:custGeom>
            <a:avLst/>
            <a:gdLst/>
            <a:ahLst/>
            <a:cxnLst/>
            <a:rect l="l" t="t" r="r" b="b"/>
            <a:pathLst>
              <a:path w="2204084" h="883919">
                <a:moveTo>
                  <a:pt x="1761743" y="0"/>
                </a:moveTo>
                <a:lnTo>
                  <a:pt x="0" y="0"/>
                </a:lnTo>
                <a:lnTo>
                  <a:pt x="441959" y="441959"/>
                </a:lnTo>
                <a:lnTo>
                  <a:pt x="0" y="883919"/>
                </a:lnTo>
                <a:lnTo>
                  <a:pt x="1761743" y="883919"/>
                </a:lnTo>
                <a:lnTo>
                  <a:pt x="2203703" y="441959"/>
                </a:lnTo>
                <a:lnTo>
                  <a:pt x="1761743" y="0"/>
                </a:lnTo>
                <a:close/>
              </a:path>
            </a:pathLst>
          </a:custGeom>
          <a:solidFill>
            <a:srgbClr val="6E9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9188" y="1706880"/>
            <a:ext cx="2204085" cy="883919"/>
          </a:xfrm>
          <a:custGeom>
            <a:avLst/>
            <a:gdLst/>
            <a:ahLst/>
            <a:cxnLst/>
            <a:rect l="l" t="t" r="r" b="b"/>
            <a:pathLst>
              <a:path w="2204085" h="883919">
                <a:moveTo>
                  <a:pt x="1761743" y="0"/>
                </a:moveTo>
                <a:lnTo>
                  <a:pt x="0" y="0"/>
                </a:lnTo>
                <a:lnTo>
                  <a:pt x="441959" y="441959"/>
                </a:lnTo>
                <a:lnTo>
                  <a:pt x="0" y="883919"/>
                </a:lnTo>
                <a:lnTo>
                  <a:pt x="1761743" y="883919"/>
                </a:lnTo>
                <a:lnTo>
                  <a:pt x="2203703" y="441959"/>
                </a:lnTo>
                <a:lnTo>
                  <a:pt x="1761743" y="0"/>
                </a:lnTo>
                <a:close/>
              </a:path>
            </a:pathLst>
          </a:custGeom>
          <a:solidFill>
            <a:srgbClr val="346B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2176" y="1706880"/>
            <a:ext cx="2184400" cy="883919"/>
          </a:xfrm>
          <a:custGeom>
            <a:avLst/>
            <a:gdLst/>
            <a:ahLst/>
            <a:cxnLst/>
            <a:rect l="l" t="t" r="r" b="b"/>
            <a:pathLst>
              <a:path w="2184400" h="883919">
                <a:moveTo>
                  <a:pt x="1741931" y="0"/>
                </a:moveTo>
                <a:lnTo>
                  <a:pt x="0" y="0"/>
                </a:lnTo>
                <a:lnTo>
                  <a:pt x="441959" y="441959"/>
                </a:lnTo>
                <a:lnTo>
                  <a:pt x="0" y="883919"/>
                </a:lnTo>
                <a:lnTo>
                  <a:pt x="1741931" y="883919"/>
                </a:lnTo>
                <a:lnTo>
                  <a:pt x="2183891" y="441959"/>
                </a:lnTo>
                <a:lnTo>
                  <a:pt x="1741931" y="0"/>
                </a:lnTo>
                <a:close/>
              </a:path>
            </a:pathLst>
          </a:custGeom>
          <a:solidFill>
            <a:srgbClr val="8BB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7003" y="1706880"/>
            <a:ext cx="2204085" cy="883919"/>
          </a:xfrm>
          <a:custGeom>
            <a:avLst/>
            <a:gdLst/>
            <a:ahLst/>
            <a:cxnLst/>
            <a:rect l="l" t="t" r="r" b="b"/>
            <a:pathLst>
              <a:path w="2204085" h="883919">
                <a:moveTo>
                  <a:pt x="1761743" y="0"/>
                </a:moveTo>
                <a:lnTo>
                  <a:pt x="0" y="0"/>
                </a:lnTo>
                <a:lnTo>
                  <a:pt x="441959" y="441959"/>
                </a:lnTo>
                <a:lnTo>
                  <a:pt x="0" y="883919"/>
                </a:lnTo>
                <a:lnTo>
                  <a:pt x="1761743" y="883919"/>
                </a:lnTo>
                <a:lnTo>
                  <a:pt x="2203703" y="441959"/>
                </a:lnTo>
                <a:lnTo>
                  <a:pt x="1761743" y="0"/>
                </a:lnTo>
                <a:close/>
              </a:path>
            </a:pathLst>
          </a:custGeom>
          <a:solidFill>
            <a:srgbClr val="246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08180" y="1815452"/>
            <a:ext cx="961811" cy="684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ts val="173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Corbel"/>
                <a:cs typeface="Corbel"/>
              </a:rPr>
              <a:t>Этап</a:t>
            </a:r>
            <a:r>
              <a:rPr sz="16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II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5" dirty="0" smtClean="0">
                <a:solidFill>
                  <a:srgbClr val="FFFFFF"/>
                </a:solidFill>
                <a:latin typeface="Corbel"/>
                <a:cs typeface="Times New Roman"/>
              </a:rPr>
              <a:t>(Шаг</a:t>
            </a:r>
            <a:r>
              <a:rPr sz="16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rbel"/>
                <a:cs typeface="Corbel"/>
              </a:rPr>
              <a:t>1)</a:t>
            </a:r>
            <a:endParaRPr sz="1600" dirty="0">
              <a:latin typeface="Corbel"/>
              <a:cs typeface="Corbel"/>
            </a:endParaRPr>
          </a:p>
          <a:p>
            <a:pPr marL="635" algn="ctr">
              <a:lnSpc>
                <a:spcPct val="100000"/>
              </a:lnSpc>
              <a:spcBef>
                <a:spcPts val="530"/>
              </a:spcBef>
            </a:pPr>
            <a:r>
              <a:rPr lang="ru-RU" sz="1200" spc="-40" dirty="0" smtClean="0">
                <a:solidFill>
                  <a:srgbClr val="FFFFFF"/>
                </a:solidFill>
                <a:latin typeface="Corbel"/>
                <a:cs typeface="Corbel"/>
              </a:rPr>
              <a:t>Рассмотрение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4378" y="1842884"/>
            <a:ext cx="923925" cy="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Corbel"/>
                <a:cs typeface="Corbel"/>
              </a:rPr>
              <a:t>Этап</a:t>
            </a:r>
            <a:r>
              <a:rPr sz="16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endParaRPr sz="1600" dirty="0">
              <a:latin typeface="Corbel"/>
              <a:cs typeface="Corbel"/>
            </a:endParaRPr>
          </a:p>
          <a:p>
            <a:pPr marL="12700" marR="5080" algn="ctr">
              <a:lnSpc>
                <a:spcPts val="1300"/>
              </a:lnSpc>
              <a:spcBef>
                <a:spcPts val="715"/>
              </a:spcBef>
            </a:pPr>
            <a:r>
              <a:rPr lang="ru-RU" sz="1200" dirty="0" smtClean="0">
                <a:solidFill>
                  <a:srgbClr val="FFFFFF"/>
                </a:solidFill>
                <a:latin typeface="Corbel"/>
                <a:cs typeface="Corbel"/>
              </a:rPr>
              <a:t>Проверка полноты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1668" y="1706880"/>
            <a:ext cx="2164080" cy="883919"/>
          </a:xfrm>
          <a:custGeom>
            <a:avLst/>
            <a:gdLst/>
            <a:ahLst/>
            <a:cxnLst/>
            <a:rect l="l" t="t" r="r" b="b"/>
            <a:pathLst>
              <a:path w="2164080" h="883919">
                <a:moveTo>
                  <a:pt x="1722119" y="0"/>
                </a:moveTo>
                <a:lnTo>
                  <a:pt x="0" y="0"/>
                </a:lnTo>
                <a:lnTo>
                  <a:pt x="441959" y="441959"/>
                </a:lnTo>
                <a:lnTo>
                  <a:pt x="0" y="883919"/>
                </a:lnTo>
                <a:lnTo>
                  <a:pt x="1722119" y="883919"/>
                </a:lnTo>
                <a:lnTo>
                  <a:pt x="2164079" y="441959"/>
                </a:lnTo>
                <a:lnTo>
                  <a:pt x="1722119" y="0"/>
                </a:lnTo>
                <a:close/>
              </a:path>
            </a:pathLst>
          </a:custGeom>
          <a:solidFill>
            <a:srgbClr val="1C5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5624" y="1964649"/>
            <a:ext cx="86677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" marR="5080" indent="-109855" algn="ctr">
              <a:lnSpc>
                <a:spcPts val="1510"/>
              </a:lnSpc>
            </a:pPr>
            <a:r>
              <a:rPr lang="ru-RU" sz="1400" spc="-5" dirty="0" smtClean="0">
                <a:solidFill>
                  <a:srgbClr val="FFFFFF"/>
                </a:solidFill>
                <a:latin typeface="Corbel"/>
                <a:cs typeface="Corbel"/>
              </a:rPr>
              <a:t>Подача</a:t>
            </a:r>
          </a:p>
          <a:p>
            <a:pPr marL="121920" marR="5080" indent="-109855" algn="ctr">
              <a:lnSpc>
                <a:spcPts val="1510"/>
              </a:lnSpc>
            </a:pPr>
            <a:r>
              <a:rPr lang="ru-RU" sz="1400" spc="-5" dirty="0" smtClean="0">
                <a:solidFill>
                  <a:srgbClr val="FFFFFF"/>
                </a:solidFill>
                <a:latin typeface="Corbel"/>
                <a:cs typeface="Corbel"/>
              </a:rPr>
              <a:t>заявки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437083" y="1806437"/>
            <a:ext cx="1517478" cy="684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130175" indent="-635" algn="ctr">
              <a:lnSpc>
                <a:spcPts val="173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Corbel"/>
                <a:cs typeface="Corbel"/>
              </a:rPr>
              <a:t>Этап</a:t>
            </a:r>
            <a:r>
              <a:rPr sz="16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II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/>
            </a:r>
            <a:br>
              <a:rPr lang="ru-RU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sz="1600" b="1" spc="-25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lang="ru-RU" sz="1600" b="1" spc="-10" dirty="0" smtClean="0">
                <a:solidFill>
                  <a:srgbClr val="FFFFFF"/>
                </a:solidFill>
                <a:latin typeface="Corbel"/>
                <a:cs typeface="Corbel"/>
              </a:rPr>
              <a:t>Шаг</a:t>
            </a:r>
            <a:r>
              <a:rPr sz="16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orbel"/>
                <a:cs typeface="Corbel"/>
              </a:rPr>
              <a:t>2)</a:t>
            </a:r>
            <a:endParaRPr sz="1600" dirty="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ru-RU" sz="1200" spc="-5" dirty="0" smtClean="0">
                <a:solidFill>
                  <a:srgbClr val="FFFFFF"/>
                </a:solidFill>
                <a:latin typeface="Corbel"/>
                <a:cs typeface="Corbel"/>
              </a:rPr>
              <a:t>Решение Правления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19370" y="1925180"/>
            <a:ext cx="129159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Corbel"/>
                <a:cs typeface="Corbel"/>
              </a:rPr>
              <a:t>Этап</a:t>
            </a:r>
            <a:r>
              <a:rPr sz="16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rbel"/>
                <a:cs typeface="Corbel"/>
              </a:rPr>
              <a:t>III</a:t>
            </a:r>
            <a:endParaRPr sz="1600" dirty="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lang="ru-RU" sz="1200" spc="-15" dirty="0" smtClean="0">
                <a:solidFill>
                  <a:srgbClr val="FFFFFF"/>
                </a:solidFill>
                <a:latin typeface="Corbel"/>
                <a:cs typeface="Corbel"/>
              </a:rPr>
              <a:t>Юр. оформление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314" y="2811069"/>
            <a:ext cx="8371205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3975" indent="-286385" algn="just">
              <a:lnSpc>
                <a:spcPct val="100000"/>
              </a:lnSpc>
              <a:buClr>
                <a:srgbClr val="24634F"/>
              </a:buClr>
              <a:buFont typeface="Arial"/>
              <a:buChar char="•"/>
              <a:tabLst>
                <a:tab pos="299720" algn="l"/>
              </a:tabLst>
            </a:pPr>
            <a:r>
              <a:rPr lang="ru-RU" sz="1500" spc="-5" dirty="0" smtClean="0">
                <a:latin typeface="Corbel"/>
                <a:cs typeface="Corbel"/>
              </a:rPr>
              <a:t>Подразумевая, что вся документация подана </a:t>
            </a:r>
            <a:r>
              <a:rPr lang="ru-RU" sz="1500" spc="-5" dirty="0" smtClean="0">
                <a:latin typeface="Corbel"/>
                <a:cs typeface="Corbel"/>
              </a:rPr>
              <a:t>в</a:t>
            </a:r>
            <a:r>
              <a:rPr lang="ru-RU" sz="1500" spc="-5" dirty="0" smtClean="0">
                <a:latin typeface="Corbel"/>
                <a:cs typeface="Corbel"/>
              </a:rPr>
              <a:t>овремя и в полном объеме, заявитель не может запросить техническую поддержку (помощь) во время рассмотрения заявки. Если заявитель удовлетворяет предъявляемым требованиям, то процесс аккредитации запланирован к завершению в течение 6 месяцев.</a:t>
            </a:r>
            <a:endParaRPr sz="1500" dirty="0">
              <a:latin typeface="Corbel"/>
              <a:cs typeface="Corbel"/>
            </a:endParaRPr>
          </a:p>
          <a:p>
            <a:pPr marL="299085" marR="729615" indent="-286385" algn="just">
              <a:lnSpc>
                <a:spcPct val="100000"/>
              </a:lnSpc>
              <a:spcBef>
                <a:spcPts val="1200"/>
              </a:spcBef>
              <a:buClr>
                <a:srgbClr val="24634F"/>
              </a:buClr>
              <a:buFont typeface="Arial"/>
              <a:buChar char="•"/>
              <a:tabLst>
                <a:tab pos="299720" algn="l"/>
              </a:tabLst>
            </a:pPr>
            <a:r>
              <a:rPr lang="ru-RU" sz="1500" spc="-5" dirty="0" smtClean="0">
                <a:latin typeface="Corbel"/>
                <a:cs typeface="Corbel"/>
              </a:rPr>
              <a:t>Для организаций, проходящих ускоренную аккредитацию срок рассмотрения – 3 месяца.</a:t>
            </a:r>
            <a:endParaRPr sz="1500" dirty="0">
              <a:latin typeface="Corbel"/>
              <a:cs typeface="Corbel"/>
            </a:endParaRPr>
          </a:p>
          <a:p>
            <a:pPr marL="299085" marR="60960" indent="-286385">
              <a:lnSpc>
                <a:spcPct val="100000"/>
              </a:lnSpc>
              <a:spcBef>
                <a:spcPts val="1200"/>
              </a:spcBef>
              <a:buClr>
                <a:srgbClr val="24634F"/>
              </a:buClr>
              <a:buFont typeface="Arial"/>
              <a:buChar char="•"/>
              <a:tabLst>
                <a:tab pos="299720" algn="l"/>
              </a:tabLst>
            </a:pPr>
            <a:r>
              <a:rPr lang="ru-RU" sz="1500" spc="-5" dirty="0" smtClean="0">
                <a:latin typeface="Corbel"/>
                <a:cs typeface="Corbel"/>
              </a:rPr>
              <a:t>Во время Этапов </a:t>
            </a:r>
            <a:r>
              <a:rPr lang="en-US" sz="1500" spc="-5" dirty="0" smtClean="0">
                <a:latin typeface="Corbel"/>
                <a:cs typeface="Corbel"/>
              </a:rPr>
              <a:t>I </a:t>
            </a:r>
            <a:r>
              <a:rPr lang="ru-RU" sz="1500" spc="-5" dirty="0" smtClean="0">
                <a:latin typeface="Corbel"/>
                <a:cs typeface="Corbel"/>
              </a:rPr>
              <a:t>и </a:t>
            </a:r>
            <a:r>
              <a:rPr lang="en-US" sz="1500" spc="-5" dirty="0" smtClean="0">
                <a:latin typeface="Corbel"/>
                <a:cs typeface="Corbel"/>
              </a:rPr>
              <a:t>II</a:t>
            </a:r>
            <a:r>
              <a:rPr lang="ru-RU" sz="1500" spc="-5" dirty="0" smtClean="0">
                <a:latin typeface="Corbel"/>
                <a:cs typeface="Corbel"/>
              </a:rPr>
              <a:t> (Шаг 1) заявителю могут быть заданы уточняющие вопросы</a:t>
            </a:r>
            <a:r>
              <a:rPr sz="1500" dirty="0" smtClean="0">
                <a:latin typeface="Corbel"/>
                <a:cs typeface="Corbel"/>
              </a:rPr>
              <a:t>.</a:t>
            </a:r>
            <a:endParaRPr sz="1500" dirty="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24634F"/>
              </a:buClr>
              <a:buFont typeface="Arial"/>
              <a:buChar char="•"/>
              <a:tabLst>
                <a:tab pos="299720" algn="l"/>
              </a:tabLst>
            </a:pPr>
            <a:r>
              <a:rPr lang="ru-RU" sz="1500" spc="-5" dirty="0" smtClean="0">
                <a:latin typeface="Corbel"/>
                <a:cs typeface="Corbel"/>
              </a:rPr>
              <a:t>Секретариат и </a:t>
            </a:r>
            <a:r>
              <a:rPr lang="ru-RU" sz="1500" spc="-5" dirty="0" err="1">
                <a:latin typeface="Corbel"/>
                <a:cs typeface="Corbel"/>
              </a:rPr>
              <a:t>А</a:t>
            </a:r>
            <a:r>
              <a:rPr lang="ru-RU" sz="1500" spc="-5" dirty="0" err="1" smtClean="0">
                <a:latin typeface="Corbel"/>
                <a:cs typeface="Corbel"/>
              </a:rPr>
              <a:t>ккредитационная</a:t>
            </a:r>
            <a:r>
              <a:rPr lang="ru-RU" sz="1500" spc="-5" dirty="0" smtClean="0">
                <a:latin typeface="Corbel"/>
                <a:cs typeface="Corbel"/>
              </a:rPr>
              <a:t> комиссия используют чек-листы для Этапов </a:t>
            </a:r>
            <a:r>
              <a:rPr lang="en-US" sz="1500" spc="-5" dirty="0" smtClean="0">
                <a:latin typeface="Corbel"/>
                <a:cs typeface="Corbel"/>
              </a:rPr>
              <a:t>I </a:t>
            </a:r>
            <a:r>
              <a:rPr lang="ru-RU" sz="1500" spc="-5" dirty="0" smtClean="0">
                <a:latin typeface="Corbel"/>
                <a:cs typeface="Corbel"/>
              </a:rPr>
              <a:t>и </a:t>
            </a:r>
            <a:r>
              <a:rPr lang="en-US" sz="1500" spc="-5" dirty="0" smtClean="0">
                <a:latin typeface="Corbel"/>
                <a:cs typeface="Corbel"/>
              </a:rPr>
              <a:t>II</a:t>
            </a:r>
            <a:r>
              <a:rPr sz="1500" dirty="0" smtClean="0">
                <a:latin typeface="Corbel"/>
                <a:cs typeface="Corbel"/>
              </a:rPr>
              <a:t>.</a:t>
            </a:r>
            <a:endParaRPr sz="1500" dirty="0">
              <a:latin typeface="Corbel"/>
              <a:cs typeface="Corbel"/>
            </a:endParaRPr>
          </a:p>
          <a:p>
            <a:pPr marL="299085" marR="86995" indent="-286385" algn="just">
              <a:lnSpc>
                <a:spcPct val="100000"/>
              </a:lnSpc>
              <a:spcBef>
                <a:spcPts val="1200"/>
              </a:spcBef>
              <a:buClr>
                <a:srgbClr val="24634F"/>
              </a:buClr>
              <a:buFont typeface="Arial"/>
              <a:buChar char="•"/>
              <a:tabLst>
                <a:tab pos="299720" algn="l"/>
              </a:tabLst>
            </a:pPr>
            <a:r>
              <a:rPr lang="ru-RU" sz="1500" spc="-10" dirty="0" smtClean="0">
                <a:latin typeface="Corbel"/>
                <a:cs typeface="Corbel"/>
              </a:rPr>
              <a:t>Юр. оформление </a:t>
            </a:r>
            <a:r>
              <a:rPr lang="en-US" sz="1500" spc="-10" dirty="0" smtClean="0">
                <a:latin typeface="Corbel"/>
                <a:cs typeface="Corbel"/>
              </a:rPr>
              <a:t>(</a:t>
            </a:r>
            <a:r>
              <a:rPr lang="ru-RU" sz="1500" spc="-10" dirty="0" smtClean="0">
                <a:latin typeface="Corbel"/>
                <a:cs typeface="Corbel"/>
              </a:rPr>
              <a:t>Этап </a:t>
            </a:r>
            <a:r>
              <a:rPr lang="en-US" sz="1500" spc="-10" dirty="0" smtClean="0">
                <a:latin typeface="Corbel"/>
                <a:cs typeface="Corbel"/>
              </a:rPr>
              <a:t>III)</a:t>
            </a:r>
            <a:r>
              <a:rPr lang="ru-RU" sz="1500" spc="-10" dirty="0" smtClean="0">
                <a:latin typeface="Corbel"/>
                <a:cs typeface="Corbel"/>
              </a:rPr>
              <a:t>: шаблон Типового договора по аккредитации может быть найден на сайте ЗКФ.</a:t>
            </a:r>
            <a:endParaRPr sz="1500" dirty="0">
              <a:latin typeface="Corbel"/>
              <a:cs typeface="Corbe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0822" y="652005"/>
            <a:ext cx="814235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8715" marR="5080" indent="-123825">
              <a:lnSpc>
                <a:spcPts val="3240"/>
              </a:lnSpc>
            </a:pPr>
            <a:r>
              <a:rPr lang="ru-RU" spc="-80" dirty="0" smtClean="0"/>
              <a:t>Процесс аккредитации</a:t>
            </a:r>
            <a:endParaRPr spc="-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1338</Words>
  <Application>Microsoft Office PowerPoint</Application>
  <PresentationFormat>Экран (4:3)</PresentationFormat>
  <Paragraphs>243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Презентация PowerPoint</vt:lpstr>
      <vt:lpstr>ЗКФ и его партнеры</vt:lpstr>
      <vt:lpstr>Размещение средств ЗКФ</vt:lpstr>
      <vt:lpstr>Доступ к средствам ЗКФ</vt:lpstr>
      <vt:lpstr>A Diverse Network of Partners</vt:lpstr>
      <vt:lpstr>Фидуциарные стандарты ЗКФ,  СЭТ и гендерная политика</vt:lpstr>
      <vt:lpstr>Кто подлежит аккредитации?</vt:lpstr>
      <vt:lpstr>Какие организации в приоритете при рассмотрении заявок?</vt:lpstr>
      <vt:lpstr>Процесс аккредитации</vt:lpstr>
      <vt:lpstr>Может ли моя организация подать  на аккредитацию?</vt:lpstr>
      <vt:lpstr>Презентация PowerPoint</vt:lpstr>
      <vt:lpstr>Презентация PowerPoint</vt:lpstr>
      <vt:lpstr>Фидуциарные функции</vt:lpstr>
      <vt:lpstr>Презентация PowerPoint</vt:lpstr>
      <vt:lpstr>Ускоренная аккредитация</vt:lpstr>
      <vt:lpstr>Презентация PowerPoint</vt:lpstr>
      <vt:lpstr>Плата за рассмотрение заявки*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Гость</cp:lastModifiedBy>
  <cp:revision>32</cp:revision>
  <dcterms:created xsi:type="dcterms:W3CDTF">2018-08-24T01:09:35Z</dcterms:created>
  <dcterms:modified xsi:type="dcterms:W3CDTF">2018-08-24T03:31:47Z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2018-08-24T00:00:00Z</vt:filetime>
  </property>
  <property fmtid="{D5CDD505-2E9C-101B-9397-08002B2CF9AE}" pid="3" name="LastSaved">
    <vt:filetime>2018-08-23T00:00:00Z</vt:filetime>
  </property>
</Properties>
</file>